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62" d="100"/>
          <a:sy n="62" d="100"/>
        </p:scale>
        <p:origin x="77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BE6F0-6E2B-487D-B367-5981DA44713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892D6-7C12-42F9-BF56-3DDBC8904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14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C892D6-7C12-42F9-BF56-3DDBC89044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99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01992" y="2227579"/>
            <a:ext cx="7740014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1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1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42057" y="381"/>
            <a:ext cx="6399530" cy="914400"/>
          </a:xfrm>
          <a:custGeom>
            <a:avLst/>
            <a:gdLst/>
            <a:ahLst/>
            <a:cxnLst/>
            <a:rect l="l" t="t" r="r" b="b"/>
            <a:pathLst>
              <a:path w="6399530" h="914400">
                <a:moveTo>
                  <a:pt x="0" y="914400"/>
                </a:moveTo>
                <a:lnTo>
                  <a:pt x="6399288" y="914400"/>
                </a:lnTo>
                <a:lnTo>
                  <a:pt x="6399288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81" y="381"/>
            <a:ext cx="9141460" cy="914400"/>
          </a:xfrm>
          <a:custGeom>
            <a:avLst/>
            <a:gdLst/>
            <a:ahLst/>
            <a:cxnLst/>
            <a:rect l="l" t="t" r="r" b="b"/>
            <a:pathLst>
              <a:path w="9141460" h="914400">
                <a:moveTo>
                  <a:pt x="0" y="0"/>
                </a:moveTo>
                <a:lnTo>
                  <a:pt x="9140952" y="0"/>
                </a:lnTo>
                <a:lnTo>
                  <a:pt x="9140952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81" y="381"/>
            <a:ext cx="2741930" cy="914400"/>
          </a:xfrm>
          <a:custGeom>
            <a:avLst/>
            <a:gdLst/>
            <a:ahLst/>
            <a:cxnLst/>
            <a:rect l="l" t="t" r="r" b="b"/>
            <a:pathLst>
              <a:path w="2741930" h="914400">
                <a:moveTo>
                  <a:pt x="2741676" y="0"/>
                </a:moveTo>
                <a:lnTo>
                  <a:pt x="0" y="0"/>
                </a:lnTo>
                <a:lnTo>
                  <a:pt x="0" y="914400"/>
                </a:lnTo>
                <a:lnTo>
                  <a:pt x="2741676" y="914400"/>
                </a:lnTo>
                <a:lnTo>
                  <a:pt x="2741676" y="0"/>
                </a:lnTo>
                <a:close/>
              </a:path>
            </a:pathLst>
          </a:custGeom>
          <a:solidFill>
            <a:srgbClr val="C5BB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81" y="381"/>
            <a:ext cx="2741930" cy="914400"/>
          </a:xfrm>
          <a:custGeom>
            <a:avLst/>
            <a:gdLst/>
            <a:ahLst/>
            <a:cxnLst/>
            <a:rect l="l" t="t" r="r" b="b"/>
            <a:pathLst>
              <a:path w="2741930" h="914400">
                <a:moveTo>
                  <a:pt x="0" y="0"/>
                </a:moveTo>
                <a:lnTo>
                  <a:pt x="2741676" y="0"/>
                </a:lnTo>
                <a:lnTo>
                  <a:pt x="2741676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C5BB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48258" y="6401180"/>
            <a:ext cx="8044180" cy="0"/>
          </a:xfrm>
          <a:custGeom>
            <a:avLst/>
            <a:gdLst/>
            <a:ahLst/>
            <a:cxnLst/>
            <a:rect l="l" t="t" r="r" b="b"/>
            <a:pathLst>
              <a:path w="8044180">
                <a:moveTo>
                  <a:pt x="0" y="0"/>
                </a:moveTo>
                <a:lnTo>
                  <a:pt x="804367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8600" y="228600"/>
            <a:ext cx="2233421" cy="43814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0739" y="1307083"/>
            <a:ext cx="7047230" cy="1000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0739" y="2367787"/>
            <a:ext cx="7574915" cy="3293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1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irb@wfu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333" y="0"/>
            <a:ext cx="9150985" cy="6863715"/>
            <a:chOff x="-1333" y="0"/>
            <a:chExt cx="9150985" cy="686371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172835"/>
            </a:xfrm>
            <a:custGeom>
              <a:avLst/>
              <a:gdLst/>
              <a:ahLst/>
              <a:cxnLst/>
              <a:rect l="l" t="t" r="r" b="b"/>
              <a:pathLst>
                <a:path w="9144000" h="6172835">
                  <a:moveTo>
                    <a:pt x="0" y="6172581"/>
                  </a:moveTo>
                  <a:lnTo>
                    <a:pt x="9144000" y="6172581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172581"/>
                  </a:lnTo>
                  <a:close/>
                </a:path>
              </a:pathLst>
            </a:custGeom>
            <a:solidFill>
              <a:srgbClr val="C5BB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429" y="6172580"/>
              <a:ext cx="9140825" cy="685800"/>
            </a:xfrm>
            <a:custGeom>
              <a:avLst/>
              <a:gdLst/>
              <a:ahLst/>
              <a:cxnLst/>
              <a:rect l="l" t="t" r="r" b="b"/>
              <a:pathLst>
                <a:path w="9140825" h="685800">
                  <a:moveTo>
                    <a:pt x="9140571" y="0"/>
                  </a:moveTo>
                  <a:lnTo>
                    <a:pt x="0" y="0"/>
                  </a:lnTo>
                  <a:lnTo>
                    <a:pt x="0" y="685419"/>
                  </a:lnTo>
                  <a:lnTo>
                    <a:pt x="9140571" y="685419"/>
                  </a:lnTo>
                  <a:lnTo>
                    <a:pt x="914057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429" y="6172580"/>
              <a:ext cx="9141460" cy="685800"/>
            </a:xfrm>
            <a:custGeom>
              <a:avLst/>
              <a:gdLst/>
              <a:ahLst/>
              <a:cxnLst/>
              <a:rect l="l" t="t" r="r" b="b"/>
              <a:pathLst>
                <a:path w="9141460" h="685800">
                  <a:moveTo>
                    <a:pt x="0" y="0"/>
                  </a:moveTo>
                  <a:lnTo>
                    <a:pt x="9140952" y="0"/>
                  </a:lnTo>
                  <a:lnTo>
                    <a:pt x="9140952" y="685800"/>
                  </a:lnTo>
                  <a:lnTo>
                    <a:pt x="0" y="6858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86380" y="2284857"/>
              <a:ext cx="4570730" cy="0"/>
            </a:xfrm>
            <a:custGeom>
              <a:avLst/>
              <a:gdLst/>
              <a:ahLst/>
              <a:cxnLst/>
              <a:rect l="l" t="t" r="r" b="b"/>
              <a:pathLst>
                <a:path w="4570730">
                  <a:moveTo>
                    <a:pt x="0" y="0"/>
                  </a:moveTo>
                  <a:lnTo>
                    <a:pt x="4570476" y="0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26079" y="3840479"/>
              <a:ext cx="3291839" cy="182879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3802538" y="6371207"/>
            <a:ext cx="153733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Januar</a:t>
            </a: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y 17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,202</a:t>
            </a: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612800" y="698182"/>
            <a:ext cx="191833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i="0" spc="-10" dirty="0">
                <a:latin typeface="Times New Roman"/>
                <a:cs typeface="Times New Roman"/>
              </a:rPr>
              <a:t>URECA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81842" y="1370266"/>
            <a:ext cx="658177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latin typeface="Times New Roman"/>
                <a:cs typeface="Times New Roman"/>
              </a:rPr>
              <a:t>Summer</a:t>
            </a:r>
            <a:r>
              <a:rPr sz="4000" spc="-3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Fellowships</a:t>
            </a:r>
            <a:r>
              <a:rPr sz="4000" spc="-10" dirty="0">
                <a:latin typeface="Times New Roman"/>
                <a:cs typeface="Times New Roman"/>
              </a:rPr>
              <a:t> Workshop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09520" y="2537650"/>
            <a:ext cx="51238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1720" marR="5080" indent="-104965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What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you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need 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know about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Human </a:t>
            </a:r>
            <a:r>
              <a:rPr sz="2400" dirty="0">
                <a:latin typeface="Arial"/>
                <a:cs typeface="Arial"/>
              </a:rPr>
              <a:t>Research and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IRB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2328165"/>
            <a:ext cx="7550150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Verdana"/>
                <a:cs typeface="Verdana"/>
              </a:rPr>
              <a:t>The</a:t>
            </a:r>
            <a:r>
              <a:rPr sz="3600" b="0" spc="-50" dirty="0">
                <a:latin typeface="Verdana"/>
                <a:cs typeface="Verdana"/>
              </a:rPr>
              <a:t> </a:t>
            </a:r>
            <a:r>
              <a:rPr sz="3600" dirty="0"/>
              <a:t>Institutional</a:t>
            </a:r>
            <a:r>
              <a:rPr sz="3600" spc="-55" dirty="0"/>
              <a:t> </a:t>
            </a:r>
            <a:r>
              <a:rPr sz="3600" spc="-10" dirty="0"/>
              <a:t>Review</a:t>
            </a:r>
            <a:r>
              <a:rPr sz="3600" i="1" spc="-10" dirty="0"/>
              <a:t> </a:t>
            </a:r>
            <a:r>
              <a:rPr sz="3600" i="1" dirty="0"/>
              <a:t>Board</a:t>
            </a:r>
            <a:r>
              <a:rPr sz="3600" i="1" spc="-35" dirty="0"/>
              <a:t> </a:t>
            </a:r>
            <a:r>
              <a:rPr sz="3600" b="0" dirty="0">
                <a:latin typeface="Verdana"/>
                <a:cs typeface="Verdana"/>
              </a:rPr>
              <a:t>is</a:t>
            </a:r>
            <a:r>
              <a:rPr sz="3600" b="0" spc="-15" dirty="0">
                <a:latin typeface="Verdana"/>
                <a:cs typeface="Verdana"/>
              </a:rPr>
              <a:t> </a:t>
            </a:r>
            <a:r>
              <a:rPr sz="3600" b="0" dirty="0">
                <a:latin typeface="Verdana"/>
                <a:cs typeface="Verdana"/>
              </a:rPr>
              <a:t>a</a:t>
            </a:r>
            <a:r>
              <a:rPr sz="3600" b="0" spc="-10" dirty="0">
                <a:latin typeface="Verdana"/>
                <a:cs typeface="Verdana"/>
              </a:rPr>
              <a:t> </a:t>
            </a:r>
            <a:r>
              <a:rPr sz="3600" b="0" dirty="0">
                <a:latin typeface="Verdana"/>
                <a:cs typeface="Verdana"/>
              </a:rPr>
              <a:t>committee</a:t>
            </a:r>
            <a:r>
              <a:rPr sz="3600" b="0" spc="-15" dirty="0">
                <a:latin typeface="Verdana"/>
                <a:cs typeface="Verdana"/>
              </a:rPr>
              <a:t> </a:t>
            </a:r>
            <a:r>
              <a:rPr sz="3600" b="0" dirty="0">
                <a:latin typeface="Verdana"/>
                <a:cs typeface="Verdana"/>
              </a:rPr>
              <a:t>of</a:t>
            </a:r>
            <a:r>
              <a:rPr sz="3600" b="0" spc="-5" dirty="0">
                <a:latin typeface="Verdana"/>
                <a:cs typeface="Verdana"/>
              </a:rPr>
              <a:t> </a:t>
            </a:r>
            <a:r>
              <a:rPr sz="3600" b="0" spc="-10" dirty="0">
                <a:latin typeface="Verdana"/>
                <a:cs typeface="Verdana"/>
              </a:rPr>
              <a:t>faculty,</a:t>
            </a:r>
            <a:r>
              <a:rPr sz="3600" b="0" i="1" spc="-10" dirty="0">
                <a:latin typeface="Verdana"/>
                <a:cs typeface="Verdana"/>
              </a:rPr>
              <a:t> </a:t>
            </a:r>
            <a:r>
              <a:rPr sz="3600" b="0" i="1" dirty="0">
                <a:latin typeface="Verdana"/>
                <a:cs typeface="Verdana"/>
              </a:rPr>
              <a:t>staff</a:t>
            </a:r>
            <a:r>
              <a:rPr sz="3600" b="0" i="1" spc="-20" dirty="0">
                <a:latin typeface="Verdana"/>
                <a:cs typeface="Verdana"/>
              </a:rPr>
              <a:t> </a:t>
            </a:r>
            <a:r>
              <a:rPr sz="3600" b="0" i="1" dirty="0">
                <a:latin typeface="Verdana"/>
                <a:cs typeface="Verdana"/>
              </a:rPr>
              <a:t>and</a:t>
            </a:r>
            <a:r>
              <a:rPr sz="3600" b="0" i="1" spc="-25" dirty="0">
                <a:latin typeface="Verdana"/>
                <a:cs typeface="Verdana"/>
              </a:rPr>
              <a:t> </a:t>
            </a:r>
            <a:r>
              <a:rPr sz="3600" b="0" i="1" dirty="0">
                <a:latin typeface="Verdana"/>
                <a:cs typeface="Verdana"/>
              </a:rPr>
              <a:t>community</a:t>
            </a:r>
            <a:r>
              <a:rPr sz="3600" b="0" i="1" spc="-35" dirty="0">
                <a:latin typeface="Verdana"/>
                <a:cs typeface="Verdana"/>
              </a:rPr>
              <a:t> </a:t>
            </a:r>
            <a:r>
              <a:rPr sz="3600" b="0" i="1" spc="-10" dirty="0">
                <a:latin typeface="Verdana"/>
                <a:cs typeface="Verdana"/>
              </a:rPr>
              <a:t>members </a:t>
            </a:r>
            <a:r>
              <a:rPr sz="3600" b="0" i="1" dirty="0">
                <a:latin typeface="Verdana"/>
                <a:cs typeface="Verdana"/>
              </a:rPr>
              <a:t>that</a:t>
            </a:r>
            <a:r>
              <a:rPr sz="3600" b="0" i="1" spc="-35" dirty="0">
                <a:latin typeface="Verdana"/>
                <a:cs typeface="Verdana"/>
              </a:rPr>
              <a:t> </a:t>
            </a:r>
            <a:r>
              <a:rPr sz="3600" b="0" i="1" dirty="0">
                <a:latin typeface="Verdana"/>
                <a:cs typeface="Verdana"/>
              </a:rPr>
              <a:t>reviews</a:t>
            </a:r>
            <a:r>
              <a:rPr sz="3600" b="0" i="1" spc="-15" dirty="0">
                <a:latin typeface="Verdana"/>
                <a:cs typeface="Verdana"/>
              </a:rPr>
              <a:t> </a:t>
            </a:r>
            <a:r>
              <a:rPr sz="3600" b="0" i="1" dirty="0">
                <a:latin typeface="Verdana"/>
                <a:cs typeface="Verdana"/>
              </a:rPr>
              <a:t>research</a:t>
            </a:r>
            <a:r>
              <a:rPr sz="3600" b="0" i="1" spc="-10" dirty="0">
                <a:latin typeface="Verdana"/>
                <a:cs typeface="Verdana"/>
              </a:rPr>
              <a:t> involving </a:t>
            </a:r>
            <a:r>
              <a:rPr sz="3600" b="0" i="1" dirty="0">
                <a:latin typeface="Verdana"/>
                <a:cs typeface="Verdana"/>
              </a:rPr>
              <a:t>people</a:t>
            </a:r>
            <a:r>
              <a:rPr sz="3600" b="0" i="1" spc="-25" dirty="0">
                <a:latin typeface="Verdana"/>
                <a:cs typeface="Verdana"/>
              </a:rPr>
              <a:t> </a:t>
            </a:r>
            <a:r>
              <a:rPr sz="3600" b="0" i="1" dirty="0">
                <a:latin typeface="Verdana"/>
                <a:cs typeface="Verdana"/>
              </a:rPr>
              <a:t>(human</a:t>
            </a:r>
            <a:r>
              <a:rPr sz="3600" b="0" i="1" spc="-20" dirty="0">
                <a:latin typeface="Verdana"/>
                <a:cs typeface="Verdana"/>
              </a:rPr>
              <a:t> </a:t>
            </a:r>
            <a:r>
              <a:rPr sz="3600" b="0" i="1" spc="-10" dirty="0">
                <a:latin typeface="Verdana"/>
                <a:cs typeface="Verdana"/>
              </a:rPr>
              <a:t>participants).</a:t>
            </a:r>
            <a:endParaRPr sz="3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8827" y="1005332"/>
            <a:ext cx="7359015" cy="490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200" i="1" dirty="0">
                <a:latin typeface="Verdana"/>
                <a:cs typeface="Verdana"/>
              </a:rPr>
              <a:t>If</a:t>
            </a:r>
            <a:r>
              <a:rPr sz="3200" i="1" spc="-8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you</a:t>
            </a:r>
            <a:r>
              <a:rPr sz="3200" i="1" spc="-95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are</a:t>
            </a:r>
            <a:r>
              <a:rPr sz="3200" i="1" spc="-75" dirty="0">
                <a:latin typeface="Verdana"/>
                <a:cs typeface="Verdana"/>
              </a:rPr>
              <a:t> </a:t>
            </a:r>
            <a:r>
              <a:rPr sz="3200" b="1" i="1" dirty="0">
                <a:latin typeface="Verdana"/>
                <a:cs typeface="Verdana"/>
              </a:rPr>
              <a:t>collecting</a:t>
            </a:r>
            <a:r>
              <a:rPr sz="3200" b="1" i="1" spc="-50" dirty="0">
                <a:latin typeface="Verdana"/>
                <a:cs typeface="Verdana"/>
              </a:rPr>
              <a:t> </a:t>
            </a:r>
            <a:r>
              <a:rPr sz="3200" b="1" i="1" spc="-10" dirty="0">
                <a:latin typeface="Verdana"/>
                <a:cs typeface="Verdana"/>
              </a:rPr>
              <a:t>information </a:t>
            </a:r>
            <a:r>
              <a:rPr sz="3200" b="1" i="1" dirty="0">
                <a:latin typeface="Verdana"/>
                <a:cs typeface="Verdana"/>
              </a:rPr>
              <a:t>about</a:t>
            </a:r>
            <a:r>
              <a:rPr sz="3200" b="1" i="1" spc="-75" dirty="0">
                <a:latin typeface="Verdana"/>
                <a:cs typeface="Verdana"/>
              </a:rPr>
              <a:t> </a:t>
            </a:r>
            <a:r>
              <a:rPr sz="3200" b="1" i="1" dirty="0">
                <a:latin typeface="Verdana"/>
                <a:cs typeface="Verdana"/>
              </a:rPr>
              <a:t>people</a:t>
            </a:r>
            <a:r>
              <a:rPr sz="3200" i="1" dirty="0">
                <a:latin typeface="Verdana"/>
                <a:cs typeface="Verdana"/>
              </a:rPr>
              <a:t>,</a:t>
            </a:r>
            <a:r>
              <a:rPr sz="3200" i="1" spc="-7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you</a:t>
            </a:r>
            <a:r>
              <a:rPr sz="3200" i="1" spc="-10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need</a:t>
            </a:r>
            <a:r>
              <a:rPr sz="3200" i="1" spc="-7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to</a:t>
            </a:r>
            <a:r>
              <a:rPr sz="3200" i="1" spc="-90" dirty="0">
                <a:latin typeface="Verdana"/>
                <a:cs typeface="Verdana"/>
              </a:rPr>
              <a:t> </a:t>
            </a:r>
            <a:r>
              <a:rPr sz="3200" i="1" spc="-10" dirty="0">
                <a:latin typeface="Verdana"/>
                <a:cs typeface="Verdana"/>
              </a:rPr>
              <a:t>contact </a:t>
            </a:r>
            <a:r>
              <a:rPr sz="3200" i="1" dirty="0">
                <a:latin typeface="Verdana"/>
                <a:cs typeface="Verdana"/>
              </a:rPr>
              <a:t>our</a:t>
            </a:r>
            <a:r>
              <a:rPr sz="3200" i="1" spc="-13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office.</a:t>
            </a:r>
            <a:r>
              <a:rPr sz="3200" i="1" spc="-12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Examples</a:t>
            </a:r>
            <a:r>
              <a:rPr sz="3200" i="1" spc="-100" dirty="0">
                <a:latin typeface="Verdana"/>
                <a:cs typeface="Verdana"/>
              </a:rPr>
              <a:t> </a:t>
            </a:r>
            <a:r>
              <a:rPr sz="3200" i="1" spc="-10" dirty="0">
                <a:latin typeface="Verdana"/>
                <a:cs typeface="Verdana"/>
              </a:rPr>
              <a:t>include:</a:t>
            </a:r>
            <a:endParaRPr sz="3200">
              <a:latin typeface="Verdana"/>
              <a:cs typeface="Verdana"/>
            </a:endParaRPr>
          </a:p>
          <a:p>
            <a:pPr marL="583565" indent="-57086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3200" i="1" spc="-10" dirty="0">
                <a:latin typeface="Verdana"/>
                <a:cs typeface="Verdana"/>
              </a:rPr>
              <a:t>Interviews</a:t>
            </a:r>
            <a:endParaRPr sz="3200">
              <a:latin typeface="Verdana"/>
              <a:cs typeface="Verdana"/>
            </a:endParaRPr>
          </a:p>
          <a:p>
            <a:pPr marL="583565" indent="-57086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3200" i="1" spc="-10" dirty="0">
                <a:latin typeface="Verdana"/>
                <a:cs typeface="Verdana"/>
              </a:rPr>
              <a:t>Surveys</a:t>
            </a:r>
            <a:endParaRPr sz="3200">
              <a:latin typeface="Verdana"/>
              <a:cs typeface="Verdana"/>
            </a:endParaRPr>
          </a:p>
          <a:p>
            <a:pPr marL="583565" indent="-57086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3200" i="1" dirty="0">
                <a:latin typeface="Verdana"/>
                <a:cs typeface="Verdana"/>
              </a:rPr>
              <a:t>Focus</a:t>
            </a:r>
            <a:r>
              <a:rPr sz="3200" i="1" spc="-120" dirty="0">
                <a:latin typeface="Verdana"/>
                <a:cs typeface="Verdana"/>
              </a:rPr>
              <a:t> </a:t>
            </a:r>
            <a:r>
              <a:rPr sz="3200" i="1" spc="-10" dirty="0">
                <a:latin typeface="Verdana"/>
                <a:cs typeface="Verdana"/>
              </a:rPr>
              <a:t>groups</a:t>
            </a:r>
            <a:endParaRPr sz="3200">
              <a:latin typeface="Verdana"/>
              <a:cs typeface="Verdana"/>
            </a:endParaRPr>
          </a:p>
          <a:p>
            <a:pPr marL="583565" indent="-57086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3200" i="1" dirty="0">
                <a:latin typeface="Verdana"/>
                <a:cs typeface="Verdana"/>
              </a:rPr>
              <a:t>Observation</a:t>
            </a:r>
            <a:r>
              <a:rPr sz="3200" i="1" spc="-114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of</a:t>
            </a:r>
            <a:r>
              <a:rPr sz="3200" i="1" spc="-13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public</a:t>
            </a:r>
            <a:r>
              <a:rPr sz="3200" i="1" spc="-114" dirty="0">
                <a:latin typeface="Verdana"/>
                <a:cs typeface="Verdana"/>
              </a:rPr>
              <a:t> </a:t>
            </a:r>
            <a:r>
              <a:rPr sz="3200" i="1" spc="-10" dirty="0">
                <a:latin typeface="Verdana"/>
                <a:cs typeface="Verdana"/>
              </a:rPr>
              <a:t>behavior</a:t>
            </a:r>
            <a:endParaRPr sz="3200">
              <a:latin typeface="Verdana"/>
              <a:cs typeface="Verdana"/>
            </a:endParaRPr>
          </a:p>
          <a:p>
            <a:pPr marL="583565" marR="1147445" indent="-57086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3200" i="1" dirty="0">
                <a:latin typeface="Verdana"/>
                <a:cs typeface="Verdana"/>
              </a:rPr>
              <a:t>Previously</a:t>
            </a:r>
            <a:r>
              <a:rPr sz="3200" i="1" spc="-155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collected</a:t>
            </a:r>
            <a:r>
              <a:rPr sz="3200" i="1" spc="-145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data</a:t>
            </a:r>
            <a:r>
              <a:rPr sz="3200" i="1" spc="-130" dirty="0">
                <a:latin typeface="Verdana"/>
                <a:cs typeface="Verdana"/>
              </a:rPr>
              <a:t> </a:t>
            </a:r>
            <a:r>
              <a:rPr sz="3200" i="1" spc="-25" dirty="0">
                <a:latin typeface="Verdana"/>
                <a:cs typeface="Verdana"/>
              </a:rPr>
              <a:t>or </a:t>
            </a:r>
            <a:r>
              <a:rPr sz="3200" i="1" spc="-10" dirty="0">
                <a:latin typeface="Verdana"/>
                <a:cs typeface="Verdana"/>
              </a:rPr>
              <a:t>biospecimens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352" y="1630172"/>
            <a:ext cx="7811134" cy="451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i="1" dirty="0">
                <a:latin typeface="Verdana"/>
                <a:cs typeface="Verdana"/>
              </a:rPr>
              <a:t>Based</a:t>
            </a:r>
            <a:r>
              <a:rPr sz="3200" i="1" spc="-9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on</a:t>
            </a:r>
            <a:r>
              <a:rPr sz="3200" i="1" spc="-110" dirty="0">
                <a:latin typeface="Verdana"/>
                <a:cs typeface="Verdana"/>
              </a:rPr>
              <a:t> </a:t>
            </a:r>
            <a:r>
              <a:rPr sz="3200" b="1" i="1" dirty="0">
                <a:latin typeface="Verdana"/>
                <a:cs typeface="Verdana"/>
              </a:rPr>
              <a:t>your</a:t>
            </a:r>
            <a:r>
              <a:rPr sz="3200" b="1" i="1" spc="-90" dirty="0">
                <a:latin typeface="Verdana"/>
                <a:cs typeface="Verdana"/>
              </a:rPr>
              <a:t> </a:t>
            </a:r>
            <a:r>
              <a:rPr sz="3200" b="1" i="1" dirty="0">
                <a:latin typeface="Verdana"/>
                <a:cs typeface="Verdana"/>
              </a:rPr>
              <a:t>proposed</a:t>
            </a:r>
            <a:r>
              <a:rPr sz="3200" b="1" i="1" spc="-80" dirty="0">
                <a:latin typeface="Verdana"/>
                <a:cs typeface="Verdana"/>
              </a:rPr>
              <a:t> </a:t>
            </a:r>
            <a:r>
              <a:rPr sz="3200" b="1" i="1" spc="-10" dirty="0">
                <a:latin typeface="Verdana"/>
                <a:cs typeface="Verdana"/>
              </a:rPr>
              <a:t>research </a:t>
            </a:r>
            <a:r>
              <a:rPr sz="3200" b="1" i="1" dirty="0">
                <a:latin typeface="Verdana"/>
                <a:cs typeface="Verdana"/>
              </a:rPr>
              <a:t>activities</a:t>
            </a:r>
            <a:r>
              <a:rPr sz="3200" i="1" dirty="0">
                <a:latin typeface="Verdana"/>
                <a:cs typeface="Verdana"/>
              </a:rPr>
              <a:t>,</a:t>
            </a:r>
            <a:r>
              <a:rPr sz="3200" i="1" spc="-9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I</a:t>
            </a:r>
            <a:r>
              <a:rPr sz="3200" i="1" spc="-11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will</a:t>
            </a:r>
            <a:r>
              <a:rPr sz="3200" i="1" spc="-11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determine</a:t>
            </a:r>
            <a:r>
              <a:rPr sz="3200" i="1" spc="-90" dirty="0">
                <a:latin typeface="Verdana"/>
                <a:cs typeface="Verdana"/>
              </a:rPr>
              <a:t> </a:t>
            </a:r>
            <a:r>
              <a:rPr sz="3200" i="1" spc="-10" dirty="0">
                <a:latin typeface="Verdana"/>
                <a:cs typeface="Verdana"/>
              </a:rPr>
              <a:t>whether </a:t>
            </a:r>
            <a:r>
              <a:rPr sz="3200" i="1" dirty="0">
                <a:latin typeface="Verdana"/>
                <a:cs typeface="Verdana"/>
              </a:rPr>
              <a:t>your</a:t>
            </a:r>
            <a:r>
              <a:rPr sz="3200" i="1" spc="-12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project</a:t>
            </a:r>
            <a:r>
              <a:rPr sz="3200" i="1" spc="-114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meets</a:t>
            </a:r>
            <a:r>
              <a:rPr sz="3200" i="1" spc="-11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the</a:t>
            </a:r>
            <a:r>
              <a:rPr sz="3200" i="1" spc="-10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definition</a:t>
            </a:r>
            <a:r>
              <a:rPr sz="3200" i="1" spc="-100" dirty="0">
                <a:latin typeface="Verdana"/>
                <a:cs typeface="Verdana"/>
              </a:rPr>
              <a:t> </a:t>
            </a:r>
            <a:r>
              <a:rPr sz="3200" i="1" spc="-25" dirty="0">
                <a:latin typeface="Verdana"/>
                <a:cs typeface="Verdana"/>
              </a:rPr>
              <a:t>of </a:t>
            </a:r>
            <a:r>
              <a:rPr sz="3200" i="1" dirty="0">
                <a:latin typeface="Verdana"/>
                <a:cs typeface="Verdana"/>
              </a:rPr>
              <a:t>human</a:t>
            </a:r>
            <a:r>
              <a:rPr sz="3200" i="1" spc="-10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research</a:t>
            </a:r>
            <a:r>
              <a:rPr sz="3200" i="1" spc="-10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or</a:t>
            </a:r>
            <a:r>
              <a:rPr sz="3200" i="1" spc="-114" dirty="0">
                <a:latin typeface="Verdana"/>
                <a:cs typeface="Verdana"/>
              </a:rPr>
              <a:t> </a:t>
            </a:r>
            <a:r>
              <a:rPr sz="3200" i="1" spc="-20" dirty="0">
                <a:latin typeface="Verdana"/>
                <a:cs typeface="Verdana"/>
              </a:rPr>
              <a:t>not.</a:t>
            </a:r>
            <a:endParaRPr sz="3200">
              <a:latin typeface="Verdana"/>
              <a:cs typeface="Verdana"/>
            </a:endParaRPr>
          </a:p>
          <a:p>
            <a:pPr marL="354965" marR="36576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i="1" dirty="0">
                <a:latin typeface="Verdana"/>
                <a:cs typeface="Verdana"/>
              </a:rPr>
              <a:t>If</a:t>
            </a:r>
            <a:r>
              <a:rPr sz="3200" i="1" spc="-85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human</a:t>
            </a:r>
            <a:r>
              <a:rPr sz="3200" i="1" spc="-8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research</a:t>
            </a:r>
            <a:r>
              <a:rPr sz="3200" i="1" spc="-85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was</a:t>
            </a:r>
            <a:r>
              <a:rPr sz="3200" i="1" spc="-8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not</a:t>
            </a:r>
            <a:r>
              <a:rPr sz="3200" i="1" spc="-85" dirty="0">
                <a:latin typeface="Verdana"/>
                <a:cs typeface="Verdana"/>
              </a:rPr>
              <a:t> </a:t>
            </a:r>
            <a:r>
              <a:rPr sz="3200" i="1" spc="-20" dirty="0">
                <a:latin typeface="Verdana"/>
                <a:cs typeface="Verdana"/>
              </a:rPr>
              <a:t>your </a:t>
            </a:r>
            <a:r>
              <a:rPr sz="3200" i="1" dirty="0">
                <a:latin typeface="Verdana"/>
                <a:cs typeface="Verdana"/>
              </a:rPr>
              <a:t>intention,</a:t>
            </a:r>
            <a:r>
              <a:rPr sz="3200" i="1" spc="-95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we</a:t>
            </a:r>
            <a:r>
              <a:rPr sz="3200" i="1" spc="-95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can</a:t>
            </a:r>
            <a:r>
              <a:rPr sz="3200" i="1" spc="-10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discuss</a:t>
            </a:r>
            <a:r>
              <a:rPr sz="3200" i="1" spc="-12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ways</a:t>
            </a:r>
            <a:r>
              <a:rPr sz="3200" i="1" spc="-95" dirty="0">
                <a:latin typeface="Verdana"/>
                <a:cs typeface="Verdana"/>
              </a:rPr>
              <a:t> </a:t>
            </a:r>
            <a:r>
              <a:rPr sz="3200" i="1" spc="-25" dirty="0">
                <a:latin typeface="Verdana"/>
                <a:cs typeface="Verdana"/>
              </a:rPr>
              <a:t>to </a:t>
            </a:r>
            <a:r>
              <a:rPr sz="3200" b="1" i="1" dirty="0">
                <a:latin typeface="Verdana"/>
                <a:cs typeface="Verdana"/>
              </a:rPr>
              <a:t>alter</a:t>
            </a:r>
            <a:r>
              <a:rPr sz="3200" b="1" i="1" spc="-80" dirty="0">
                <a:latin typeface="Verdana"/>
                <a:cs typeface="Verdana"/>
              </a:rPr>
              <a:t> </a:t>
            </a:r>
            <a:r>
              <a:rPr sz="3200" b="1" i="1" dirty="0">
                <a:latin typeface="Verdana"/>
                <a:cs typeface="Verdana"/>
              </a:rPr>
              <a:t>your</a:t>
            </a:r>
            <a:r>
              <a:rPr sz="3200" b="1" i="1" spc="-75" dirty="0">
                <a:latin typeface="Verdana"/>
                <a:cs typeface="Verdana"/>
              </a:rPr>
              <a:t> </a:t>
            </a:r>
            <a:r>
              <a:rPr sz="3200" b="1" i="1" dirty="0">
                <a:latin typeface="Verdana"/>
                <a:cs typeface="Verdana"/>
              </a:rPr>
              <a:t>activities</a:t>
            </a:r>
            <a:r>
              <a:rPr sz="3200" b="1" i="1" spc="-6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so</a:t>
            </a:r>
            <a:r>
              <a:rPr sz="3200" i="1" spc="-105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that</a:t>
            </a:r>
            <a:r>
              <a:rPr sz="3200" i="1" spc="-80" dirty="0">
                <a:latin typeface="Verdana"/>
                <a:cs typeface="Verdana"/>
              </a:rPr>
              <a:t> </a:t>
            </a:r>
            <a:r>
              <a:rPr sz="3200" i="1" spc="-20" dirty="0">
                <a:latin typeface="Verdana"/>
                <a:cs typeface="Verdana"/>
              </a:rPr>
              <a:t>your </a:t>
            </a:r>
            <a:r>
              <a:rPr sz="3200" i="1" dirty="0">
                <a:latin typeface="Verdana"/>
                <a:cs typeface="Verdana"/>
              </a:rPr>
              <a:t>project</a:t>
            </a:r>
            <a:r>
              <a:rPr sz="3200" i="1" spc="-10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no</a:t>
            </a:r>
            <a:r>
              <a:rPr sz="3200" i="1" spc="-100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longer</a:t>
            </a:r>
            <a:r>
              <a:rPr sz="3200" i="1" spc="-95" dirty="0">
                <a:latin typeface="Verdana"/>
                <a:cs typeface="Verdana"/>
              </a:rPr>
              <a:t> </a:t>
            </a:r>
            <a:r>
              <a:rPr sz="3200" i="1" dirty="0">
                <a:latin typeface="Verdana"/>
                <a:cs typeface="Verdana"/>
              </a:rPr>
              <a:t>meets</a:t>
            </a:r>
            <a:r>
              <a:rPr sz="3200" i="1" spc="-95" dirty="0">
                <a:latin typeface="Verdana"/>
                <a:cs typeface="Verdana"/>
              </a:rPr>
              <a:t> </a:t>
            </a:r>
            <a:r>
              <a:rPr sz="3200" i="1" spc="-25" dirty="0">
                <a:latin typeface="Verdana"/>
                <a:cs typeface="Verdana"/>
              </a:rPr>
              <a:t>the </a:t>
            </a:r>
            <a:r>
              <a:rPr sz="3200" i="1" spc="-10" dirty="0">
                <a:latin typeface="Verdana"/>
                <a:cs typeface="Verdana"/>
              </a:rPr>
              <a:t>definition.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381" y="-4381"/>
            <a:ext cx="9150985" cy="923925"/>
            <a:chOff x="-4381" y="-4381"/>
            <a:chExt cx="9150985" cy="923925"/>
          </a:xfrm>
        </p:grpSpPr>
        <p:sp>
          <p:nvSpPr>
            <p:cNvPr id="3" name="object 3"/>
            <p:cNvSpPr/>
            <p:nvPr/>
          </p:nvSpPr>
          <p:spPr>
            <a:xfrm>
              <a:off x="2742057" y="381"/>
              <a:ext cx="6399530" cy="914400"/>
            </a:xfrm>
            <a:custGeom>
              <a:avLst/>
              <a:gdLst/>
              <a:ahLst/>
              <a:cxnLst/>
              <a:rect l="l" t="t" r="r" b="b"/>
              <a:pathLst>
                <a:path w="6399530" h="914400">
                  <a:moveTo>
                    <a:pt x="0" y="914400"/>
                  </a:moveTo>
                  <a:lnTo>
                    <a:pt x="6399288" y="914400"/>
                  </a:lnTo>
                  <a:lnTo>
                    <a:pt x="6399288" y="0"/>
                  </a:lnTo>
                  <a:lnTo>
                    <a:pt x="0" y="0"/>
                  </a:lnTo>
                  <a:lnTo>
                    <a:pt x="0" y="9144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81" y="381"/>
              <a:ext cx="9141460" cy="914400"/>
            </a:xfrm>
            <a:custGeom>
              <a:avLst/>
              <a:gdLst/>
              <a:ahLst/>
              <a:cxnLst/>
              <a:rect l="l" t="t" r="r" b="b"/>
              <a:pathLst>
                <a:path w="9141460" h="914400">
                  <a:moveTo>
                    <a:pt x="0" y="0"/>
                  </a:moveTo>
                  <a:lnTo>
                    <a:pt x="9140952" y="0"/>
                  </a:lnTo>
                  <a:lnTo>
                    <a:pt x="9140952" y="914400"/>
                  </a:lnTo>
                  <a:lnTo>
                    <a:pt x="0" y="9144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1" y="381"/>
              <a:ext cx="2741930" cy="914400"/>
            </a:xfrm>
            <a:custGeom>
              <a:avLst/>
              <a:gdLst/>
              <a:ahLst/>
              <a:cxnLst/>
              <a:rect l="l" t="t" r="r" b="b"/>
              <a:pathLst>
                <a:path w="2741930" h="914400">
                  <a:moveTo>
                    <a:pt x="2741676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2741676" y="914400"/>
                  </a:lnTo>
                  <a:lnTo>
                    <a:pt x="2741676" y="0"/>
                  </a:lnTo>
                  <a:close/>
                </a:path>
              </a:pathLst>
            </a:custGeom>
            <a:solidFill>
              <a:srgbClr val="C5BB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" y="381"/>
              <a:ext cx="2741930" cy="914400"/>
            </a:xfrm>
            <a:custGeom>
              <a:avLst/>
              <a:gdLst/>
              <a:ahLst/>
              <a:cxnLst/>
              <a:rect l="l" t="t" r="r" b="b"/>
              <a:pathLst>
                <a:path w="2741930" h="914400">
                  <a:moveTo>
                    <a:pt x="0" y="0"/>
                  </a:moveTo>
                  <a:lnTo>
                    <a:pt x="2741676" y="0"/>
                  </a:lnTo>
                  <a:lnTo>
                    <a:pt x="2741676" y="914400"/>
                  </a:lnTo>
                  <a:lnTo>
                    <a:pt x="0" y="9144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C5BB8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548258" y="6401180"/>
            <a:ext cx="8044180" cy="0"/>
          </a:xfrm>
          <a:custGeom>
            <a:avLst/>
            <a:gdLst/>
            <a:ahLst/>
            <a:cxnLst/>
            <a:rect l="l" t="t" r="r" b="b"/>
            <a:pathLst>
              <a:path w="8044180">
                <a:moveTo>
                  <a:pt x="0" y="0"/>
                </a:moveTo>
                <a:lnTo>
                  <a:pt x="804367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2233421" cy="4381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If</a:t>
            </a:r>
            <a:r>
              <a:rPr spc="-75" dirty="0"/>
              <a:t> </a:t>
            </a:r>
            <a:r>
              <a:rPr dirty="0"/>
              <a:t>you</a:t>
            </a:r>
            <a:r>
              <a:rPr spc="-65" dirty="0"/>
              <a:t> </a:t>
            </a:r>
            <a:r>
              <a:rPr dirty="0"/>
              <a:t>decide</a:t>
            </a:r>
            <a:r>
              <a:rPr spc="-65" dirty="0"/>
              <a:t> </a:t>
            </a:r>
            <a:r>
              <a:rPr dirty="0"/>
              <a:t>to</a:t>
            </a:r>
            <a:r>
              <a:rPr spc="-70" dirty="0"/>
              <a:t> </a:t>
            </a:r>
            <a:r>
              <a:rPr dirty="0"/>
              <a:t>pursue</a:t>
            </a:r>
            <a:r>
              <a:rPr spc="-80" dirty="0"/>
              <a:t> </a:t>
            </a:r>
            <a:r>
              <a:rPr spc="-20" dirty="0"/>
              <a:t>human</a:t>
            </a:r>
            <a:r>
              <a:rPr i="1" spc="-20" dirty="0"/>
              <a:t> </a:t>
            </a:r>
            <a:r>
              <a:rPr i="1" spc="-10" dirty="0"/>
              <a:t>research: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205740" indent="-4565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/>
              <a:t>Choose</a:t>
            </a:r>
            <a:r>
              <a:rPr spc="-40" dirty="0"/>
              <a:t> </a:t>
            </a:r>
            <a:r>
              <a:rPr dirty="0"/>
              <a:t>an</a:t>
            </a:r>
            <a:r>
              <a:rPr spc="-15" dirty="0"/>
              <a:t> </a:t>
            </a:r>
            <a:r>
              <a:rPr dirty="0"/>
              <a:t>experienced</a:t>
            </a:r>
            <a:r>
              <a:rPr spc="-30" dirty="0"/>
              <a:t> </a:t>
            </a:r>
            <a:r>
              <a:rPr dirty="0"/>
              <a:t>faculty</a:t>
            </a:r>
            <a:r>
              <a:rPr spc="-25" dirty="0"/>
              <a:t> </a:t>
            </a:r>
            <a:r>
              <a:rPr spc="-10" dirty="0"/>
              <a:t>mentor</a:t>
            </a:r>
            <a:r>
              <a:rPr i="1" spc="-10" dirty="0"/>
              <a:t> </a:t>
            </a:r>
            <a:r>
              <a:rPr i="1" dirty="0"/>
              <a:t>to</a:t>
            </a:r>
            <a:r>
              <a:rPr i="1" spc="-30" dirty="0"/>
              <a:t> </a:t>
            </a:r>
            <a:r>
              <a:rPr i="1" dirty="0"/>
              <a:t>be</a:t>
            </a:r>
            <a:r>
              <a:rPr i="1" spc="-10" dirty="0"/>
              <a:t> </a:t>
            </a:r>
            <a:r>
              <a:rPr i="1" dirty="0"/>
              <a:t>your</a:t>
            </a:r>
            <a:r>
              <a:rPr i="1" spc="-15" dirty="0"/>
              <a:t> </a:t>
            </a:r>
            <a:r>
              <a:rPr i="1" dirty="0"/>
              <a:t>Principal</a:t>
            </a:r>
            <a:r>
              <a:rPr i="1" spc="-10" dirty="0"/>
              <a:t> Investigator</a:t>
            </a:r>
          </a:p>
          <a:p>
            <a:pPr marL="469265" indent="-45656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/>
              <a:t>You and</a:t>
            </a:r>
            <a:r>
              <a:rPr spc="5" dirty="0"/>
              <a:t> </a:t>
            </a:r>
            <a:r>
              <a:rPr dirty="0"/>
              <a:t>PI</a:t>
            </a:r>
            <a:r>
              <a:rPr spc="-10" dirty="0"/>
              <a:t> </a:t>
            </a:r>
            <a:r>
              <a:rPr spc="-20" dirty="0"/>
              <a:t>must:</a:t>
            </a:r>
          </a:p>
          <a:p>
            <a:pPr marL="926465" lvl="1" indent="-456565">
              <a:lnSpc>
                <a:spcPct val="100000"/>
              </a:lnSpc>
              <a:spcBef>
                <a:spcPts val="625"/>
              </a:spcBef>
              <a:buFont typeface="Wingdings"/>
              <a:buChar char=""/>
              <a:tabLst>
                <a:tab pos="926465" algn="l"/>
                <a:tab pos="927100" algn="l"/>
              </a:tabLst>
            </a:pPr>
            <a:r>
              <a:rPr sz="2600" i="1" dirty="0">
                <a:latin typeface="Verdana"/>
                <a:cs typeface="Verdana"/>
              </a:rPr>
              <a:t>have</a:t>
            </a:r>
            <a:r>
              <a:rPr sz="2600" i="1" spc="-70" dirty="0">
                <a:latin typeface="Verdana"/>
                <a:cs typeface="Verdana"/>
              </a:rPr>
              <a:t> </a:t>
            </a:r>
            <a:r>
              <a:rPr sz="2600" i="1" dirty="0">
                <a:latin typeface="Verdana"/>
                <a:cs typeface="Verdana"/>
              </a:rPr>
              <a:t>current</a:t>
            </a:r>
            <a:r>
              <a:rPr sz="2600" i="1" spc="-65" dirty="0">
                <a:latin typeface="Verdana"/>
                <a:cs typeface="Verdana"/>
              </a:rPr>
              <a:t> </a:t>
            </a:r>
            <a:r>
              <a:rPr sz="2600" i="1" dirty="0">
                <a:latin typeface="Verdana"/>
                <a:cs typeface="Verdana"/>
              </a:rPr>
              <a:t>CITI</a:t>
            </a:r>
            <a:r>
              <a:rPr sz="2600" i="1" spc="-60" dirty="0">
                <a:latin typeface="Verdana"/>
                <a:cs typeface="Verdana"/>
              </a:rPr>
              <a:t> </a:t>
            </a:r>
            <a:r>
              <a:rPr sz="2600" i="1" spc="-10" dirty="0">
                <a:latin typeface="Verdana"/>
                <a:cs typeface="Verdana"/>
              </a:rPr>
              <a:t>certification</a:t>
            </a:r>
            <a:endParaRPr sz="2600">
              <a:latin typeface="Verdana"/>
              <a:cs typeface="Verdana"/>
            </a:endParaRPr>
          </a:p>
          <a:p>
            <a:pPr marL="926465" lvl="1" indent="-456565">
              <a:lnSpc>
                <a:spcPct val="100000"/>
              </a:lnSpc>
              <a:spcBef>
                <a:spcPts val="625"/>
              </a:spcBef>
              <a:buFont typeface="Wingdings"/>
              <a:buChar char=""/>
              <a:tabLst>
                <a:tab pos="926465" algn="l"/>
                <a:tab pos="927100" algn="l"/>
              </a:tabLst>
            </a:pPr>
            <a:r>
              <a:rPr sz="2600" i="1" dirty="0">
                <a:latin typeface="Verdana"/>
                <a:cs typeface="Verdana"/>
              </a:rPr>
              <a:t>obtain</a:t>
            </a:r>
            <a:r>
              <a:rPr sz="2600" i="1" spc="-80" dirty="0">
                <a:latin typeface="Verdana"/>
                <a:cs typeface="Verdana"/>
              </a:rPr>
              <a:t> </a:t>
            </a:r>
            <a:r>
              <a:rPr sz="2600" i="1" dirty="0">
                <a:latin typeface="Verdana"/>
                <a:cs typeface="Verdana"/>
              </a:rPr>
              <a:t>eIRB</a:t>
            </a:r>
            <a:r>
              <a:rPr sz="2600" i="1" spc="-60" dirty="0">
                <a:latin typeface="Verdana"/>
                <a:cs typeface="Verdana"/>
              </a:rPr>
              <a:t> </a:t>
            </a:r>
            <a:r>
              <a:rPr sz="2600" i="1" spc="-10" dirty="0">
                <a:latin typeface="Verdana"/>
                <a:cs typeface="Verdana"/>
              </a:rPr>
              <a:t>accounts</a:t>
            </a:r>
            <a:endParaRPr sz="2600">
              <a:latin typeface="Verdana"/>
              <a:cs typeface="Verdana"/>
            </a:endParaRPr>
          </a:p>
          <a:p>
            <a:pPr marL="926465" lvl="1" indent="-456565">
              <a:lnSpc>
                <a:spcPct val="100000"/>
              </a:lnSpc>
              <a:spcBef>
                <a:spcPts val="620"/>
              </a:spcBef>
              <a:buFont typeface="Wingdings"/>
              <a:buChar char=""/>
              <a:tabLst>
                <a:tab pos="926465" algn="l"/>
                <a:tab pos="927100" algn="l"/>
              </a:tabLst>
            </a:pPr>
            <a:r>
              <a:rPr sz="2600" i="1" dirty="0">
                <a:latin typeface="Verdana"/>
                <a:cs typeface="Verdana"/>
              </a:rPr>
              <a:t>complete</a:t>
            </a:r>
            <a:r>
              <a:rPr sz="2600" i="1" spc="-85" dirty="0">
                <a:latin typeface="Verdana"/>
                <a:cs typeface="Verdana"/>
              </a:rPr>
              <a:t> </a:t>
            </a:r>
            <a:r>
              <a:rPr sz="2600" i="1" dirty="0">
                <a:latin typeface="Verdana"/>
                <a:cs typeface="Verdana"/>
              </a:rPr>
              <a:t>an</a:t>
            </a:r>
            <a:r>
              <a:rPr sz="2600" i="1" spc="-75" dirty="0">
                <a:latin typeface="Verdana"/>
                <a:cs typeface="Verdana"/>
              </a:rPr>
              <a:t> </a:t>
            </a:r>
            <a:r>
              <a:rPr sz="2600" i="1" dirty="0">
                <a:latin typeface="Verdana"/>
                <a:cs typeface="Verdana"/>
              </a:rPr>
              <a:t>eIRB</a:t>
            </a:r>
            <a:r>
              <a:rPr sz="2600" i="1" spc="-60" dirty="0">
                <a:latin typeface="Verdana"/>
                <a:cs typeface="Verdana"/>
              </a:rPr>
              <a:t> </a:t>
            </a:r>
            <a:r>
              <a:rPr sz="2600" i="1" spc="-10" dirty="0">
                <a:latin typeface="Verdana"/>
                <a:cs typeface="Verdana"/>
              </a:rPr>
              <a:t>application</a:t>
            </a:r>
            <a:endParaRPr sz="2600">
              <a:latin typeface="Verdana"/>
              <a:cs typeface="Verdana"/>
            </a:endParaRPr>
          </a:p>
          <a:p>
            <a:pPr marL="926465" lvl="1" indent="-456565">
              <a:lnSpc>
                <a:spcPct val="100000"/>
              </a:lnSpc>
              <a:spcBef>
                <a:spcPts val="625"/>
              </a:spcBef>
              <a:buFont typeface="Wingdings"/>
              <a:buChar char=""/>
              <a:tabLst>
                <a:tab pos="926465" algn="l"/>
                <a:tab pos="927100" algn="l"/>
              </a:tabLst>
            </a:pPr>
            <a:r>
              <a:rPr sz="2600" i="1" dirty="0">
                <a:latin typeface="Verdana"/>
                <a:cs typeface="Verdana"/>
              </a:rPr>
              <a:t>receive</a:t>
            </a:r>
            <a:r>
              <a:rPr sz="2600" i="1" spc="-70" dirty="0">
                <a:latin typeface="Verdana"/>
                <a:cs typeface="Verdana"/>
              </a:rPr>
              <a:t> </a:t>
            </a:r>
            <a:r>
              <a:rPr sz="2600" i="1" dirty="0">
                <a:latin typeface="Verdana"/>
                <a:cs typeface="Verdana"/>
              </a:rPr>
              <a:t>IRB</a:t>
            </a:r>
            <a:r>
              <a:rPr sz="2600" i="1" spc="-60" dirty="0">
                <a:latin typeface="Verdana"/>
                <a:cs typeface="Verdana"/>
              </a:rPr>
              <a:t> </a:t>
            </a:r>
            <a:r>
              <a:rPr sz="2600" i="1" dirty="0">
                <a:latin typeface="Verdana"/>
                <a:cs typeface="Verdana"/>
              </a:rPr>
              <a:t>approval</a:t>
            </a:r>
            <a:r>
              <a:rPr sz="2600" i="1" spc="-60" dirty="0">
                <a:latin typeface="Verdana"/>
                <a:cs typeface="Verdana"/>
              </a:rPr>
              <a:t> </a:t>
            </a:r>
            <a:r>
              <a:rPr sz="2600" i="1" dirty="0">
                <a:latin typeface="Verdana"/>
                <a:cs typeface="Verdana"/>
              </a:rPr>
              <a:t>in</a:t>
            </a:r>
            <a:r>
              <a:rPr sz="2600" i="1" spc="-65" dirty="0">
                <a:latin typeface="Verdana"/>
                <a:cs typeface="Verdana"/>
              </a:rPr>
              <a:t> </a:t>
            </a:r>
            <a:r>
              <a:rPr sz="2600" i="1" dirty="0">
                <a:latin typeface="Verdana"/>
                <a:cs typeface="Verdana"/>
              </a:rPr>
              <a:t>a</a:t>
            </a:r>
            <a:r>
              <a:rPr sz="2600" i="1" spc="-70" dirty="0">
                <a:latin typeface="Verdana"/>
                <a:cs typeface="Verdana"/>
              </a:rPr>
              <a:t> </a:t>
            </a:r>
            <a:r>
              <a:rPr sz="2600" i="1" dirty="0">
                <a:latin typeface="Verdana"/>
                <a:cs typeface="Verdana"/>
              </a:rPr>
              <a:t>timely</a:t>
            </a:r>
            <a:r>
              <a:rPr sz="2600" i="1" spc="-75" dirty="0">
                <a:latin typeface="Verdana"/>
                <a:cs typeface="Verdana"/>
              </a:rPr>
              <a:t> </a:t>
            </a:r>
            <a:r>
              <a:rPr sz="2600" i="1" spc="-10" dirty="0">
                <a:latin typeface="Verdana"/>
                <a:cs typeface="Verdana"/>
              </a:rPr>
              <a:t>fashion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395475"/>
            <a:ext cx="7501890" cy="4208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158115" indent="-4572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i="1" dirty="0">
                <a:latin typeface="Verdana"/>
                <a:cs typeface="Verdana"/>
              </a:rPr>
              <a:t>Allow</a:t>
            </a:r>
            <a:r>
              <a:rPr sz="2800" i="1" spc="-40" dirty="0">
                <a:latin typeface="Verdana"/>
                <a:cs typeface="Verdana"/>
              </a:rPr>
              <a:t> </a:t>
            </a:r>
            <a:r>
              <a:rPr sz="2800" b="1" i="1" dirty="0">
                <a:latin typeface="Verdana"/>
                <a:cs typeface="Verdana"/>
              </a:rPr>
              <a:t>at least </a:t>
            </a:r>
            <a:r>
              <a:rPr sz="2800" i="1" dirty="0">
                <a:latin typeface="Verdana"/>
                <a:cs typeface="Verdana"/>
              </a:rPr>
              <a:t>4</a:t>
            </a:r>
            <a:r>
              <a:rPr sz="2800" i="1" spc="-25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weeks</a:t>
            </a:r>
            <a:r>
              <a:rPr sz="2800" i="1" spc="-25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(after</a:t>
            </a:r>
            <a:r>
              <a:rPr sz="2800" i="1" spc="-5" dirty="0">
                <a:latin typeface="Verdana"/>
                <a:cs typeface="Verdana"/>
              </a:rPr>
              <a:t> </a:t>
            </a:r>
            <a:r>
              <a:rPr sz="2800" i="1" spc="-10" dirty="0">
                <a:latin typeface="Verdana"/>
                <a:cs typeface="Verdana"/>
              </a:rPr>
              <a:t>award, </a:t>
            </a:r>
            <a:r>
              <a:rPr sz="2800" i="1" dirty="0">
                <a:latin typeface="Verdana"/>
                <a:cs typeface="Verdana"/>
              </a:rPr>
              <a:t>spring</a:t>
            </a:r>
            <a:r>
              <a:rPr sz="2800" i="1" spc="-25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break,</a:t>
            </a:r>
            <a:r>
              <a:rPr sz="2800" i="1" spc="-20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finals,</a:t>
            </a:r>
            <a:r>
              <a:rPr sz="2800" i="1" spc="-20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travel</a:t>
            </a:r>
            <a:r>
              <a:rPr sz="2800" i="1" spc="-30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plans,</a:t>
            </a:r>
            <a:r>
              <a:rPr sz="2800" i="1" spc="-15" dirty="0">
                <a:latin typeface="Verdana"/>
                <a:cs typeface="Verdana"/>
              </a:rPr>
              <a:t> </a:t>
            </a:r>
            <a:r>
              <a:rPr sz="2800" i="1" spc="-10" dirty="0">
                <a:latin typeface="Verdana"/>
                <a:cs typeface="Verdana"/>
              </a:rPr>
              <a:t>etc.)</a:t>
            </a:r>
            <a:endParaRPr sz="2800">
              <a:latin typeface="Verdana"/>
              <a:cs typeface="Verdana"/>
            </a:endParaRPr>
          </a:p>
          <a:p>
            <a:pPr marL="469265" marR="5080" indent="-4572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i="1" dirty="0">
                <a:latin typeface="Verdana"/>
                <a:cs typeface="Verdana"/>
              </a:rPr>
              <a:t>Cannot</a:t>
            </a:r>
            <a:r>
              <a:rPr sz="2800" i="1" spc="-40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change</a:t>
            </a:r>
            <a:r>
              <a:rPr sz="2800" i="1" spc="-20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approved</a:t>
            </a:r>
            <a:r>
              <a:rPr sz="2800" i="1" spc="-5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research</a:t>
            </a:r>
            <a:r>
              <a:rPr sz="2800" i="1" spc="5" dirty="0">
                <a:latin typeface="Verdana"/>
                <a:cs typeface="Verdana"/>
              </a:rPr>
              <a:t> </a:t>
            </a:r>
            <a:r>
              <a:rPr sz="2800" i="1" spc="-20" dirty="0">
                <a:latin typeface="Verdana"/>
                <a:cs typeface="Verdana"/>
              </a:rPr>
              <a:t>plan </a:t>
            </a:r>
            <a:r>
              <a:rPr sz="2800" i="1" dirty="0">
                <a:latin typeface="Verdana"/>
                <a:cs typeface="Verdana"/>
              </a:rPr>
              <a:t>without</a:t>
            </a:r>
            <a:r>
              <a:rPr sz="2800" i="1" spc="-35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“amending”</a:t>
            </a:r>
            <a:r>
              <a:rPr sz="2800" i="1" spc="-20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the</a:t>
            </a:r>
            <a:r>
              <a:rPr sz="2800" i="1" spc="-25" dirty="0">
                <a:latin typeface="Verdana"/>
                <a:cs typeface="Verdana"/>
              </a:rPr>
              <a:t> </a:t>
            </a:r>
            <a:r>
              <a:rPr sz="2800" i="1" spc="-20" dirty="0">
                <a:latin typeface="Verdana"/>
                <a:cs typeface="Verdana"/>
              </a:rPr>
              <a:t>eIRB </a:t>
            </a:r>
            <a:r>
              <a:rPr sz="2800" i="1" spc="-10" dirty="0">
                <a:latin typeface="Verdana"/>
                <a:cs typeface="Verdana"/>
              </a:rPr>
              <a:t>application</a:t>
            </a:r>
            <a:endParaRPr sz="2800">
              <a:latin typeface="Verdana"/>
              <a:cs typeface="Verdana"/>
            </a:endParaRPr>
          </a:p>
          <a:p>
            <a:pPr marL="469265" marR="278765" indent="-45656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i="1" dirty="0">
                <a:latin typeface="Verdana"/>
                <a:cs typeface="Verdana"/>
              </a:rPr>
              <a:t>Local</a:t>
            </a:r>
            <a:r>
              <a:rPr sz="2800" i="1" spc="-20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approval</a:t>
            </a:r>
            <a:r>
              <a:rPr sz="2800" i="1" spc="5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also</a:t>
            </a:r>
            <a:r>
              <a:rPr sz="2800" i="1" spc="-15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required</a:t>
            </a:r>
            <a:r>
              <a:rPr sz="2800" i="1" spc="-10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for </a:t>
            </a:r>
            <a:r>
              <a:rPr sz="2800" i="1" spc="-20" dirty="0">
                <a:latin typeface="Verdana"/>
                <a:cs typeface="Verdana"/>
              </a:rPr>
              <a:t>some </a:t>
            </a:r>
            <a:r>
              <a:rPr sz="2800" i="1" dirty="0">
                <a:latin typeface="Verdana"/>
                <a:cs typeface="Verdana"/>
              </a:rPr>
              <a:t>international</a:t>
            </a:r>
            <a:r>
              <a:rPr sz="2800" i="1" spc="-55" dirty="0">
                <a:latin typeface="Verdana"/>
                <a:cs typeface="Verdana"/>
              </a:rPr>
              <a:t> </a:t>
            </a:r>
            <a:r>
              <a:rPr sz="2800" i="1" spc="-20" dirty="0">
                <a:latin typeface="Verdana"/>
                <a:cs typeface="Verdana"/>
              </a:rPr>
              <a:t>sites</a:t>
            </a:r>
            <a:endParaRPr sz="28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i="1" spc="-10" dirty="0">
                <a:latin typeface="Verdana"/>
                <a:cs typeface="Verdana"/>
              </a:rPr>
              <a:t>EU-</a:t>
            </a:r>
            <a:r>
              <a:rPr sz="2800" i="1" dirty="0">
                <a:latin typeface="Verdana"/>
                <a:cs typeface="Verdana"/>
              </a:rPr>
              <a:t>GDPR applies</a:t>
            </a:r>
            <a:r>
              <a:rPr sz="2800" i="1" spc="-5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in</a:t>
            </a:r>
            <a:r>
              <a:rPr sz="2800" i="1" spc="-10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the</a:t>
            </a:r>
            <a:r>
              <a:rPr sz="2800" i="1" spc="-15" dirty="0">
                <a:latin typeface="Verdana"/>
                <a:cs typeface="Verdana"/>
              </a:rPr>
              <a:t> </a:t>
            </a:r>
            <a:r>
              <a:rPr sz="2800" i="1" spc="-25" dirty="0">
                <a:latin typeface="Verdana"/>
                <a:cs typeface="Verdana"/>
              </a:rPr>
              <a:t>EU</a:t>
            </a:r>
            <a:endParaRPr sz="28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i="1" dirty="0">
                <a:latin typeface="Verdana"/>
                <a:cs typeface="Verdana"/>
              </a:rPr>
              <a:t>Consider</a:t>
            </a:r>
            <a:r>
              <a:rPr sz="2800" i="1" spc="-40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culture,</a:t>
            </a:r>
            <a:r>
              <a:rPr sz="2800" i="1" spc="-35" dirty="0">
                <a:latin typeface="Verdana"/>
                <a:cs typeface="Verdana"/>
              </a:rPr>
              <a:t> </a:t>
            </a:r>
            <a:r>
              <a:rPr sz="2800" i="1" dirty="0">
                <a:latin typeface="Verdana"/>
                <a:cs typeface="Verdana"/>
              </a:rPr>
              <a:t>language</a:t>
            </a:r>
            <a:r>
              <a:rPr sz="2800" i="1" spc="-30" dirty="0">
                <a:latin typeface="Verdana"/>
                <a:cs typeface="Verdana"/>
              </a:rPr>
              <a:t> </a:t>
            </a:r>
            <a:r>
              <a:rPr sz="2800" i="1" spc="-10" dirty="0">
                <a:latin typeface="Verdana"/>
                <a:cs typeface="Verdana"/>
              </a:rPr>
              <a:t>barriers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0" dirty="0">
                <a:latin typeface="Verdana"/>
                <a:cs typeface="Verdana"/>
              </a:rPr>
              <a:t>For</a:t>
            </a:r>
            <a:r>
              <a:rPr sz="3600" i="0" spc="-30" dirty="0">
                <a:latin typeface="Verdana"/>
                <a:cs typeface="Verdana"/>
              </a:rPr>
              <a:t> </a:t>
            </a:r>
            <a:r>
              <a:rPr sz="3600" i="0" dirty="0">
                <a:latin typeface="Verdana"/>
                <a:cs typeface="Verdana"/>
              </a:rPr>
              <a:t>more</a:t>
            </a:r>
            <a:r>
              <a:rPr sz="3600" i="0" spc="-20" dirty="0">
                <a:latin typeface="Verdana"/>
                <a:cs typeface="Verdana"/>
              </a:rPr>
              <a:t> </a:t>
            </a:r>
            <a:r>
              <a:rPr sz="3600" i="0" dirty="0">
                <a:latin typeface="Verdana"/>
                <a:cs typeface="Verdana"/>
              </a:rPr>
              <a:t>information,</a:t>
            </a:r>
            <a:r>
              <a:rPr sz="3600" i="0" spc="-25" dirty="0">
                <a:latin typeface="Verdana"/>
                <a:cs typeface="Verdana"/>
              </a:rPr>
              <a:t> </a:t>
            </a:r>
            <a:r>
              <a:rPr sz="3600" i="0" spc="-10" dirty="0">
                <a:latin typeface="Verdana"/>
                <a:cs typeface="Verdana"/>
              </a:rPr>
              <a:t>contact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43200" y="3350773"/>
            <a:ext cx="3914817" cy="14112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08915">
              <a:lnSpc>
                <a:spcPct val="120000"/>
              </a:lnSpc>
              <a:spcBef>
                <a:spcPts val="95"/>
              </a:spcBef>
            </a:pPr>
            <a:r>
              <a:rPr lang="en-US" sz="4000" i="1" dirty="0">
                <a:latin typeface="Verdana"/>
                <a:cs typeface="Verdana"/>
              </a:rPr>
              <a:t>Jeanie Baird </a:t>
            </a:r>
            <a:r>
              <a:rPr sz="4000" i="1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Verdana"/>
                <a:cs typeface="Verdana"/>
                <a:hlinkClick r:id="rId2"/>
              </a:rPr>
              <a:t>irb@wfu.edu</a:t>
            </a:r>
            <a:endParaRPr sz="4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225</Words>
  <Application>Microsoft Office PowerPoint</Application>
  <PresentationFormat>On-screen Show (4:3)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Office Theme</vt:lpstr>
      <vt:lpstr>URECA</vt:lpstr>
      <vt:lpstr>The Institutional Review Board is a committee of faculty, staff and community members that reviews research involving people (human participants).</vt:lpstr>
      <vt:lpstr>PowerPoint Presentation</vt:lpstr>
      <vt:lpstr>PowerPoint Presentation</vt:lpstr>
      <vt:lpstr>If you decide to pursue human research:</vt:lpstr>
      <vt:lpstr>PowerPoint Presentation</vt:lpstr>
      <vt:lpstr>For more information, 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URECA Information Session</dc:title>
  <dc:creator>WFUT4102010</dc:creator>
  <cp:lastModifiedBy>Wayne</cp:lastModifiedBy>
  <cp:revision>2</cp:revision>
  <dcterms:created xsi:type="dcterms:W3CDTF">2023-01-13T18:18:28Z</dcterms:created>
  <dcterms:modified xsi:type="dcterms:W3CDTF">2023-01-18T12:56:58Z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2023-01-13T00:00:00Z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2023-01-13T00:00:00Z</vt:filetime>
  </property>
  <property fmtid="{D5CDD505-2E9C-101B-9397-08002B2CF9AE}" pid="5" name="Producer">
    <vt:lpwstr>Adobe PDF Library 22.3.86</vt:lpwstr>
  </property>
</Properties>
</file>