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56" r:id="rId2"/>
    <p:sldId id="257" r:id="rId3"/>
    <p:sldId id="286" r:id="rId4"/>
    <p:sldId id="276" r:id="rId5"/>
    <p:sldId id="279" r:id="rId6"/>
    <p:sldId id="277" r:id="rId7"/>
    <p:sldId id="278" r:id="rId8"/>
    <p:sldId id="285" r:id="rId9"/>
    <p:sldId id="283" r:id="rId10"/>
    <p:sldId id="258" r:id="rId11"/>
    <p:sldId id="259" r:id="rId12"/>
    <p:sldId id="260" r:id="rId13"/>
    <p:sldId id="264" r:id="rId14"/>
    <p:sldId id="265" r:id="rId15"/>
    <p:sldId id="262" r:id="rId16"/>
    <p:sldId id="266" r:id="rId17"/>
    <p:sldId id="267" r:id="rId18"/>
    <p:sldId id="284" r:id="rId19"/>
    <p:sldId id="287" r:id="rId20"/>
    <p:sldId id="288" r:id="rId21"/>
    <p:sldId id="275" r:id="rId22"/>
  </p:sldIdLst>
  <p:sldSz cx="9144000" cy="6858000" type="screen4x3"/>
  <p:notesSz cx="6989763" cy="92757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6" y="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8897" cy="463788"/>
          </a:xfrm>
          <a:prstGeom prst="rect">
            <a:avLst/>
          </a:prstGeom>
        </p:spPr>
        <p:txBody>
          <a:bodyPr vert="horz" lIns="92924" tIns="46463" rIns="92924" bIns="4646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9248" y="0"/>
            <a:ext cx="3028897" cy="463788"/>
          </a:xfrm>
          <a:prstGeom prst="rect">
            <a:avLst/>
          </a:prstGeom>
        </p:spPr>
        <p:txBody>
          <a:bodyPr vert="horz" lIns="92924" tIns="46463" rIns="92924" bIns="46463" rtlCol="0"/>
          <a:lstStyle>
            <a:lvl1pPr algn="r">
              <a:defRPr sz="1200"/>
            </a:lvl1pPr>
          </a:lstStyle>
          <a:p>
            <a:fld id="{9DF7AF95-9CA7-46BF-903B-095AECC13B17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0365"/>
            <a:ext cx="3028897" cy="463788"/>
          </a:xfrm>
          <a:prstGeom prst="rect">
            <a:avLst/>
          </a:prstGeom>
        </p:spPr>
        <p:txBody>
          <a:bodyPr vert="horz" lIns="92924" tIns="46463" rIns="92924" bIns="4646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9248" y="8810365"/>
            <a:ext cx="3028897" cy="463788"/>
          </a:xfrm>
          <a:prstGeom prst="rect">
            <a:avLst/>
          </a:prstGeom>
        </p:spPr>
        <p:txBody>
          <a:bodyPr vert="horz" lIns="92924" tIns="46463" rIns="92924" bIns="46463" rtlCol="0" anchor="b"/>
          <a:lstStyle>
            <a:lvl1pPr algn="r">
              <a:defRPr sz="1200"/>
            </a:lvl1pPr>
          </a:lstStyle>
          <a:p>
            <a:fld id="{D834A2C5-46BE-42C8-A28F-96DF6DB79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6419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7CC0-7E49-4132-9B68-FC07EFE3EB68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C9A03-A475-4336-8DD3-F8C9C6E19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8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7CC0-7E49-4132-9B68-FC07EFE3EB68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C9A03-A475-4336-8DD3-F8C9C6E19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485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7CC0-7E49-4132-9B68-FC07EFE3EB68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C9A03-A475-4336-8DD3-F8C9C6E19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516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7CC0-7E49-4132-9B68-FC07EFE3EB68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C9A03-A475-4336-8DD3-F8C9C6E19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145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7CC0-7E49-4132-9B68-FC07EFE3EB68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C9A03-A475-4336-8DD3-F8C9C6E19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464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7CC0-7E49-4132-9B68-FC07EFE3EB68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C9A03-A475-4336-8DD3-F8C9C6E19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689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7CC0-7E49-4132-9B68-FC07EFE3EB68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C9A03-A475-4336-8DD3-F8C9C6E19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130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7CC0-7E49-4132-9B68-FC07EFE3EB68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C9A03-A475-4336-8DD3-F8C9C6E19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85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7CC0-7E49-4132-9B68-FC07EFE3EB68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C9A03-A475-4336-8DD3-F8C9C6E19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400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7CC0-7E49-4132-9B68-FC07EFE3EB68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C9A03-A475-4336-8DD3-F8C9C6E19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118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7CC0-7E49-4132-9B68-FC07EFE3EB68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C9A03-A475-4336-8DD3-F8C9C6E19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719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39999">
              <a:srgbClr val="0A128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F7CC0-7E49-4132-9B68-FC07EFE3EB68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C9A03-A475-4336-8DD3-F8C9C6E19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49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-228600"/>
            <a:ext cx="7772400" cy="1470025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Summer Fellowship Workshop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990600"/>
            <a:ext cx="7086600" cy="5638800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</a:rPr>
              <a:t>For students interested in the: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</a:rPr>
              <a:t>   Wake Forest Research Fellowship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</a:rPr>
              <a:t>   Wake Forest Arts &amp; Humanities Fellowship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</a:rPr>
              <a:t>   Richter Scholars Program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   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      </a:t>
            </a:r>
          </a:p>
          <a:p>
            <a:pPr algn="l"/>
            <a:endParaRPr lang="en-US" sz="2600" dirty="0">
              <a:solidFill>
                <a:schemeClr val="bg1"/>
              </a:solidFill>
            </a:endParaRPr>
          </a:p>
          <a:p>
            <a:pPr algn="l"/>
            <a:r>
              <a:rPr lang="en-US" sz="2600" dirty="0">
                <a:solidFill>
                  <a:schemeClr val="bg1"/>
                </a:solidFill>
              </a:rPr>
              <a:t>Sponsored by: The Undergraduate</a:t>
            </a:r>
          </a:p>
          <a:p>
            <a:pPr algn="l"/>
            <a:r>
              <a:rPr lang="en-US" sz="2600" dirty="0">
                <a:solidFill>
                  <a:schemeClr val="bg1"/>
                </a:solidFill>
              </a:rPr>
              <a:t>Research and Creative Activities Center</a:t>
            </a:r>
          </a:p>
          <a:p>
            <a:pPr algn="l"/>
            <a:r>
              <a:rPr lang="en-US" sz="2600" dirty="0">
                <a:solidFill>
                  <a:schemeClr val="bg1"/>
                </a:solidFill>
              </a:rPr>
              <a:t>(URECA)</a:t>
            </a:r>
          </a:p>
          <a:p>
            <a:pPr algn="l"/>
            <a:r>
              <a:rPr lang="en-US" sz="2600" u="sng" dirty="0">
                <a:solidFill>
                  <a:srgbClr val="FFFF00"/>
                </a:solidFill>
              </a:rPr>
              <a:t>http://ureca.wfu.edu/resources-for-students</a:t>
            </a:r>
            <a:endParaRPr lang="en-US" sz="26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8" t="291" r="27727" b="-291"/>
          <a:stretch/>
        </p:blipFill>
        <p:spPr>
          <a:xfrm>
            <a:off x="5248275" y="2460625"/>
            <a:ext cx="3886200" cy="217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09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Seeking funding support for research, education, or creative activities.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Examples: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 A scientist wishes to ask for federal dollars to support a research project.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A teacher/educator/parent applies for state dollars to develop a new educational program, to buy computers, or to build a new classroom.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An artist learns that the city is commissioning a piece of artwork to be featured in City Hall.</a:t>
            </a:r>
          </a:p>
        </p:txBody>
      </p:sp>
    </p:spTree>
    <p:extLst>
      <p:ext uri="{BB962C8B-B14F-4D97-AF65-F5344CB8AC3E}">
        <p14:creationId xmlns:p14="http://schemas.microsoft.com/office/powerpoint/2010/main" val="3040076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What steps are involved?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In an ideal world, we would: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1) Have a great idea!</a:t>
            </a:r>
          </a:p>
          <a:p>
            <a:r>
              <a:rPr lang="en-US" dirty="0">
                <a:solidFill>
                  <a:schemeClr val="bg1"/>
                </a:solidFill>
              </a:rPr>
              <a:t>2) Write a proposal to fund the idea!</a:t>
            </a:r>
          </a:p>
          <a:p>
            <a:r>
              <a:rPr lang="en-US" dirty="0">
                <a:solidFill>
                  <a:schemeClr val="bg1"/>
                </a:solidFill>
              </a:rPr>
              <a:t>3) Submit the proposal and have it funded!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2600" dirty="0">
                <a:solidFill>
                  <a:schemeClr val="bg1"/>
                </a:solidFill>
              </a:rPr>
              <a:t>Note: None of these steps is trivial, BUT, we are much more likely to achieve the final goal IF we add two more steps to the process.</a:t>
            </a:r>
          </a:p>
        </p:txBody>
      </p:sp>
    </p:spTree>
    <p:extLst>
      <p:ext uri="{BB962C8B-B14F-4D97-AF65-F5344CB8AC3E}">
        <p14:creationId xmlns:p14="http://schemas.microsoft.com/office/powerpoint/2010/main" val="1963703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What steps are involved?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4572000"/>
          </a:xfrm>
        </p:spPr>
        <p:txBody>
          <a:bodyPr>
            <a:normAutofit fontScale="85000" lnSpcReduction="20000"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To maximize our success, we should: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1) Have a great idea!</a:t>
            </a:r>
          </a:p>
          <a:p>
            <a:r>
              <a:rPr lang="en-US" dirty="0">
                <a:solidFill>
                  <a:srgbClr val="FFFF00"/>
                </a:solidFill>
              </a:rPr>
              <a:t>2) Research possible funding sources.</a:t>
            </a:r>
          </a:p>
          <a:p>
            <a:r>
              <a:rPr lang="en-US" dirty="0">
                <a:solidFill>
                  <a:schemeClr val="bg1"/>
                </a:solidFill>
              </a:rPr>
              <a:t>3) Write a proposal based on our idea AND our research of the funding source!</a:t>
            </a:r>
          </a:p>
          <a:p>
            <a:r>
              <a:rPr lang="en-US" dirty="0">
                <a:solidFill>
                  <a:srgbClr val="FFFF00"/>
                </a:solidFill>
              </a:rPr>
              <a:t>4) Review the proposal critically based on our research.</a:t>
            </a:r>
          </a:p>
          <a:p>
            <a:r>
              <a:rPr lang="en-US" dirty="0">
                <a:solidFill>
                  <a:schemeClr val="bg1"/>
                </a:solidFill>
              </a:rPr>
              <a:t>5) Submit the proposal and have it funded!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Although steps #2 &amp; #4 are NOT the most fun steps, they may be the most critical to a successful application.</a:t>
            </a:r>
          </a:p>
        </p:txBody>
      </p:sp>
    </p:spTree>
    <p:extLst>
      <p:ext uri="{BB962C8B-B14F-4D97-AF65-F5344CB8AC3E}">
        <p14:creationId xmlns:p14="http://schemas.microsoft.com/office/powerpoint/2010/main" val="1646444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Walking through the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To maximize our success, we should:</a:t>
            </a:r>
          </a:p>
          <a:p>
            <a:r>
              <a:rPr lang="en-US" dirty="0">
                <a:solidFill>
                  <a:srgbClr val="FFFF00"/>
                </a:solidFill>
              </a:rPr>
              <a:t>1) Have a great idea!</a:t>
            </a:r>
          </a:p>
          <a:p>
            <a:r>
              <a:rPr lang="en-US" dirty="0">
                <a:solidFill>
                  <a:srgbClr val="FFFF00"/>
                </a:solidFill>
              </a:rPr>
              <a:t>2) Research possible funding sources.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Who might fund your type of problem/question?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What kind of proposals have they funded in the past?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If </a:t>
            </a:r>
            <a:r>
              <a:rPr lang="en-US" i="1" dirty="0">
                <a:solidFill>
                  <a:schemeClr val="bg1"/>
                </a:solidFill>
              </a:rPr>
              <a:t>possible</a:t>
            </a:r>
            <a:r>
              <a:rPr lang="en-US" dirty="0">
                <a:solidFill>
                  <a:schemeClr val="bg1"/>
                </a:solidFill>
              </a:rPr>
              <a:t>, get samples of successful applications.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What percentage of proposals are actually funded?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How are the proposals evaluated?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If </a:t>
            </a:r>
            <a:r>
              <a:rPr lang="en-US" i="1" dirty="0">
                <a:solidFill>
                  <a:schemeClr val="bg1"/>
                </a:solidFill>
              </a:rPr>
              <a:t>possible</a:t>
            </a:r>
            <a:r>
              <a:rPr lang="en-US" dirty="0">
                <a:solidFill>
                  <a:schemeClr val="bg1"/>
                </a:solidFill>
              </a:rPr>
              <a:t>, get the score sheet!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45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Walking through the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To maximize our success, we should: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1) Have a great idea!</a:t>
            </a:r>
          </a:p>
          <a:p>
            <a:r>
              <a:rPr lang="en-US" dirty="0">
                <a:solidFill>
                  <a:schemeClr val="bg1"/>
                </a:solidFill>
              </a:rPr>
              <a:t>2) Research possible funding sources.</a:t>
            </a:r>
          </a:p>
          <a:p>
            <a:r>
              <a:rPr lang="en-US" dirty="0">
                <a:solidFill>
                  <a:srgbClr val="FFFF00"/>
                </a:solidFill>
              </a:rPr>
              <a:t>3) Write a proposal based on our idea AND our research of the funding source!</a:t>
            </a:r>
          </a:p>
          <a:p>
            <a:r>
              <a:rPr lang="en-US" dirty="0">
                <a:solidFill>
                  <a:srgbClr val="FFFF00"/>
                </a:solidFill>
              </a:rPr>
              <a:t>4) Review the proposal critically based on our research.</a:t>
            </a:r>
          </a:p>
        </p:txBody>
      </p:sp>
    </p:spTree>
    <p:extLst>
      <p:ext uri="{BB962C8B-B14F-4D97-AF65-F5344CB8AC3E}">
        <p14:creationId xmlns:p14="http://schemas.microsoft.com/office/powerpoint/2010/main" val="419794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Since we did our homework, we KNOW how our proposal will be evaluated. 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The BEST thing you can now do is to have someone evaluate your proposal based upon the homework.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There are several ways to accomplish this.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Use your mentors, friends, and colleagues.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Consider holding a “mock review” session.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What do I mean: Review the proposal?</a:t>
            </a:r>
          </a:p>
        </p:txBody>
      </p:sp>
    </p:spTree>
    <p:extLst>
      <p:ext uri="{BB962C8B-B14F-4D97-AF65-F5344CB8AC3E}">
        <p14:creationId xmlns:p14="http://schemas.microsoft.com/office/powerpoint/2010/main" val="1246480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What steps are involved?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</p:spPr>
        <p:txBody>
          <a:bodyPr>
            <a:normAutofit fontScale="85000" lnSpcReduction="10000"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To maximize our success, we should: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1) Have a great idea!</a:t>
            </a:r>
          </a:p>
          <a:p>
            <a:r>
              <a:rPr lang="en-US" dirty="0">
                <a:solidFill>
                  <a:schemeClr val="bg1"/>
                </a:solidFill>
              </a:rPr>
              <a:t>2) Research possible funding sources.</a:t>
            </a:r>
          </a:p>
          <a:p>
            <a:r>
              <a:rPr lang="en-US" dirty="0">
                <a:solidFill>
                  <a:schemeClr val="bg1"/>
                </a:solidFill>
              </a:rPr>
              <a:t>3) Write a proposal based on our idea AND our research of the funding source!</a:t>
            </a:r>
          </a:p>
          <a:p>
            <a:r>
              <a:rPr lang="en-US" dirty="0">
                <a:solidFill>
                  <a:schemeClr val="bg1"/>
                </a:solidFill>
              </a:rPr>
              <a:t>4) Review the proposal critically based on our research.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Edit the proposal to reflect the feedback!</a:t>
            </a:r>
          </a:p>
          <a:p>
            <a:r>
              <a:rPr lang="en-US" dirty="0">
                <a:solidFill>
                  <a:schemeClr val="bg1"/>
                </a:solidFill>
              </a:rPr>
              <a:t>5) Submit the proposal and have it funded!</a:t>
            </a:r>
          </a:p>
        </p:txBody>
      </p:sp>
    </p:spTree>
    <p:extLst>
      <p:ext uri="{BB962C8B-B14F-4D97-AF65-F5344CB8AC3E}">
        <p14:creationId xmlns:p14="http://schemas.microsoft.com/office/powerpoint/2010/main" val="60663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122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Welcome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037"/>
            <a:ext cx="8229600" cy="4983163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Today: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We will introduce the opportunities for summer scholarship offered at Wake Forest and elsewhere.</a:t>
            </a:r>
          </a:p>
          <a:p>
            <a:pPr lvl="1"/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We will briefly outline the steps involved in actively seeking grant or foundation dollars.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rgbClr val="FFFF00"/>
                </a:solidFill>
              </a:rPr>
              <a:t>We will learn a little bit about human subject research regulations.</a:t>
            </a:r>
          </a:p>
          <a:p>
            <a:pPr lvl="1"/>
            <a:endParaRPr lang="en-US" dirty="0">
              <a:solidFill>
                <a:srgbClr val="FFFF00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We will break up into groups to learn more about applying for and participating in each program.</a:t>
            </a:r>
          </a:p>
          <a:p>
            <a:pPr lvl="1"/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5048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Human Subject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Jeanie Baird, MPA, CIP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Associate Director for Human Research Protection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irb@wfu.edu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For more information regarding human subject research and IRB requirements, please visit: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http://research.wfu.edu/irb/ </a:t>
            </a:r>
          </a:p>
        </p:txBody>
      </p:sp>
    </p:spTree>
    <p:extLst>
      <p:ext uri="{BB962C8B-B14F-4D97-AF65-F5344CB8AC3E}">
        <p14:creationId xmlns:p14="http://schemas.microsoft.com/office/powerpoint/2010/main" val="3079821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Welcome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037"/>
            <a:ext cx="8229600" cy="4983163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Today: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We will introduce the opportunities for summer scholarship offered at Wake Forest.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We will briefly outline the steps involved in actively seeking grant or foundation dollars.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We will learn a little bit about human subject research regulations.</a:t>
            </a:r>
          </a:p>
          <a:p>
            <a:pPr lvl="1"/>
            <a:endParaRPr lang="en-US" dirty="0">
              <a:solidFill>
                <a:srgbClr val="FFFF00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We will break up into groups to learn more about applying for and participating in each program.</a:t>
            </a:r>
          </a:p>
          <a:p>
            <a:pPr lvl="1"/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67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9609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037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Today: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We will briefly outline the steps involved in actively seeking grant or foundation dollars.</a:t>
            </a:r>
          </a:p>
          <a:p>
            <a:pPr lvl="1"/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We will introduce the Summer Research Fellowship and the Richter Scholars Program.</a:t>
            </a:r>
          </a:p>
          <a:p>
            <a:pPr lvl="1"/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We will learn a little bit about human subject research regulations.</a:t>
            </a:r>
          </a:p>
          <a:p>
            <a:pPr lvl="1"/>
            <a:endParaRPr lang="en-US" dirty="0">
              <a:solidFill>
                <a:srgbClr val="FFFF00"/>
              </a:solidFill>
            </a:endParaRPr>
          </a:p>
          <a:p>
            <a:pPr lvl="1"/>
            <a:r>
              <a:rPr lang="en-US" dirty="0">
                <a:solidFill>
                  <a:srgbClr val="FFFF00"/>
                </a:solidFill>
              </a:rPr>
              <a:t>We will break up into groups to learn more about applying for and participating in each program.</a:t>
            </a:r>
          </a:p>
          <a:p>
            <a:pPr lvl="1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036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Welcome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037"/>
            <a:ext cx="8229600" cy="4983163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Today: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We will introduce the opportunities for summer scholarship offered at Wake Forest.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We will briefly outline the steps involved in actively seeking grant or foundation dollars.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We will learn a little bit about human subject research regulations.</a:t>
            </a:r>
          </a:p>
          <a:p>
            <a:pPr lvl="1"/>
            <a:endParaRPr lang="en-US" dirty="0">
              <a:solidFill>
                <a:srgbClr val="FFFF00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We will break up into groups to learn more about applying for and participating in each program.</a:t>
            </a:r>
          </a:p>
          <a:p>
            <a:pPr lvl="1"/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486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Wake Forest Research Fellowship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A collaborative project under the mentorship of a Wake Forest faculty member.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Open to </a:t>
            </a:r>
            <a:r>
              <a:rPr lang="en-US" i="1" dirty="0">
                <a:solidFill>
                  <a:schemeClr val="bg1"/>
                </a:solidFill>
              </a:rPr>
              <a:t>all</a:t>
            </a:r>
            <a:r>
              <a:rPr lang="en-US" dirty="0">
                <a:solidFill>
                  <a:schemeClr val="bg1"/>
                </a:solidFill>
              </a:rPr>
              <a:t> academic divisions.</a:t>
            </a:r>
          </a:p>
          <a:p>
            <a:r>
              <a:rPr lang="en-US" dirty="0">
                <a:solidFill>
                  <a:schemeClr val="bg1"/>
                </a:solidFill>
              </a:rPr>
              <a:t>Award includes $4000 stipend, summer housing (if requested), and up to $500 in supplies for the project (if requested).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Must be at least 10 </a:t>
            </a:r>
            <a:r>
              <a:rPr lang="en-US" dirty="0" err="1">
                <a:solidFill>
                  <a:schemeClr val="bg1"/>
                </a:solidFill>
              </a:rPr>
              <a:t>wks</a:t>
            </a:r>
            <a:r>
              <a:rPr lang="en-US" dirty="0">
                <a:solidFill>
                  <a:schemeClr val="bg1"/>
                </a:solidFill>
              </a:rPr>
              <a:t> in length across the summer semesters</a:t>
            </a:r>
          </a:p>
          <a:p>
            <a:r>
              <a:rPr lang="en-US" dirty="0">
                <a:solidFill>
                  <a:schemeClr val="bg1"/>
                </a:solidFill>
              </a:rPr>
              <a:t>Students may </a:t>
            </a:r>
            <a:r>
              <a:rPr lang="en-US" b="1" dirty="0">
                <a:solidFill>
                  <a:schemeClr val="bg1"/>
                </a:solidFill>
              </a:rPr>
              <a:t>not</a:t>
            </a:r>
            <a:r>
              <a:rPr lang="en-US" dirty="0">
                <a:solidFill>
                  <a:schemeClr val="bg1"/>
                </a:solidFill>
              </a:rPr>
              <a:t> take summer courses in conjunction with a WFRF</a:t>
            </a:r>
          </a:p>
          <a:p>
            <a:r>
              <a:rPr lang="en-US" dirty="0">
                <a:solidFill>
                  <a:srgbClr val="FFFF00"/>
                </a:solidFill>
              </a:rPr>
              <a:t>Applications due February 10</a:t>
            </a:r>
            <a:r>
              <a:rPr lang="en-US" baseline="30000" dirty="0">
                <a:solidFill>
                  <a:srgbClr val="FFFF00"/>
                </a:solidFill>
              </a:rPr>
              <a:t>th</a:t>
            </a:r>
            <a:r>
              <a:rPr lang="en-US" dirty="0">
                <a:solidFill>
                  <a:srgbClr val="FFFF00"/>
                </a:solidFill>
              </a:rPr>
              <a:t>, 2023</a:t>
            </a:r>
          </a:p>
        </p:txBody>
      </p:sp>
    </p:spTree>
    <p:extLst>
      <p:ext uri="{BB962C8B-B14F-4D97-AF65-F5344CB8AC3E}">
        <p14:creationId xmlns:p14="http://schemas.microsoft.com/office/powerpoint/2010/main" val="993436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Wake Forest Arts &amp; Humanities Fellowship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A collaborative project under the mentorship of a Wake Forest faculty member.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Open to students with mentors in </a:t>
            </a:r>
            <a:r>
              <a:rPr lang="en-US" i="1" dirty="0">
                <a:solidFill>
                  <a:schemeClr val="bg1"/>
                </a:solidFill>
              </a:rPr>
              <a:t>Division I, II, or III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r>
              <a:rPr lang="en-US" dirty="0">
                <a:solidFill>
                  <a:schemeClr val="bg1"/>
                </a:solidFill>
              </a:rPr>
              <a:t>Award includes $2000 stipend, summer housing for 1 session (if requested), and up to $500 in supplies for the project (if requested)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Must be at least 5 </a:t>
            </a:r>
            <a:r>
              <a:rPr lang="en-US" dirty="0" err="1">
                <a:solidFill>
                  <a:schemeClr val="bg1"/>
                </a:solidFill>
              </a:rPr>
              <a:t>wks</a:t>
            </a:r>
            <a:r>
              <a:rPr lang="en-US" dirty="0">
                <a:solidFill>
                  <a:schemeClr val="bg1"/>
                </a:solidFill>
              </a:rPr>
              <a:t> in length.</a:t>
            </a:r>
          </a:p>
          <a:p>
            <a:r>
              <a:rPr lang="en-US" dirty="0">
                <a:solidFill>
                  <a:schemeClr val="bg1"/>
                </a:solidFill>
              </a:rPr>
              <a:t>Students may </a:t>
            </a:r>
            <a:r>
              <a:rPr lang="en-US" b="1" dirty="0">
                <a:solidFill>
                  <a:schemeClr val="bg1"/>
                </a:solidFill>
              </a:rPr>
              <a:t>not</a:t>
            </a:r>
            <a:r>
              <a:rPr lang="en-US" dirty="0">
                <a:solidFill>
                  <a:schemeClr val="bg1"/>
                </a:solidFill>
              </a:rPr>
              <a:t> take summer courses during the same summer session as the WFA&amp;HF</a:t>
            </a:r>
          </a:p>
          <a:p>
            <a:r>
              <a:rPr lang="en-US" dirty="0">
                <a:solidFill>
                  <a:srgbClr val="FFFF00"/>
                </a:solidFill>
              </a:rPr>
              <a:t>Applications due March 15</a:t>
            </a:r>
            <a:r>
              <a:rPr lang="en-US" baseline="30000" dirty="0">
                <a:solidFill>
                  <a:srgbClr val="FFFF00"/>
                </a:solidFill>
              </a:rPr>
              <a:t>th</a:t>
            </a:r>
            <a:r>
              <a:rPr lang="en-US" dirty="0">
                <a:solidFill>
                  <a:srgbClr val="FFFF00"/>
                </a:solidFill>
              </a:rPr>
              <a:t>, 2023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834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Richter Scholarship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Designed to support “life-changing experiences”</a:t>
            </a:r>
          </a:p>
          <a:p>
            <a:r>
              <a:rPr lang="en-US" dirty="0">
                <a:solidFill>
                  <a:schemeClr val="bg1"/>
                </a:solidFill>
              </a:rPr>
              <a:t>Independent, individual scholarly projects</a:t>
            </a:r>
          </a:p>
          <a:p>
            <a:r>
              <a:rPr lang="en-US" dirty="0">
                <a:solidFill>
                  <a:schemeClr val="bg1"/>
                </a:solidFill>
              </a:rPr>
              <a:t>Off campus &amp; internationally-focused.</a:t>
            </a:r>
          </a:p>
          <a:p>
            <a:r>
              <a:rPr lang="en-US" dirty="0">
                <a:solidFill>
                  <a:schemeClr val="bg1"/>
                </a:solidFill>
              </a:rPr>
              <a:t>Award allows for a budget of up to $6000, including money for travel and living expenses.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No fees paid may be paid to other institutions or programs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Not for equipment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Human subjects research discouraged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Good mentoring advice a key to success</a:t>
            </a:r>
          </a:p>
          <a:p>
            <a:r>
              <a:rPr lang="en-US" dirty="0">
                <a:solidFill>
                  <a:srgbClr val="FFFF00"/>
                </a:solidFill>
              </a:rPr>
              <a:t>Applications due February 14</a:t>
            </a:r>
            <a:r>
              <a:rPr lang="en-US" baseline="30000" dirty="0">
                <a:solidFill>
                  <a:srgbClr val="FFFF00"/>
                </a:solidFill>
              </a:rPr>
              <a:t>th</a:t>
            </a:r>
            <a:r>
              <a:rPr lang="en-US" dirty="0">
                <a:solidFill>
                  <a:srgbClr val="FFFF00"/>
                </a:solidFill>
              </a:rPr>
              <a:t>, 2023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248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External Opportunities.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09600"/>
            <a:ext cx="3886200" cy="6324600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These are not the only opportunities that students have to get research and scholarly experiences in the summer months.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Many other schools and government institutes offer similar programs.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STEM programs can be found by doing web-based searches for REU (Research Experiences for Undergraduates) or SURF  (Summer Undergraduate Research Fellows) programs.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691426"/>
            <a:ext cx="4201542" cy="2371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5370" y="3729335"/>
            <a:ext cx="5054801" cy="193833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57700" y="5692617"/>
            <a:ext cx="4724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https://www.aamc.org/professional-development/affinity-groups/great/summer-undergrad-research-programs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Association of American Medical Colleges- List</a:t>
            </a:r>
          </a:p>
        </p:txBody>
      </p:sp>
      <p:sp>
        <p:nvSpPr>
          <p:cNvPr id="7" name="Rectangle 6"/>
          <p:cNvSpPr/>
          <p:nvPr/>
        </p:nvSpPr>
        <p:spPr>
          <a:xfrm>
            <a:off x="4495800" y="307267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https://education.scripps.edu/undergraduate/summer-research/surf-program/</a:t>
            </a:r>
          </a:p>
        </p:txBody>
      </p:sp>
    </p:spTree>
    <p:extLst>
      <p:ext uri="{BB962C8B-B14F-4D97-AF65-F5344CB8AC3E}">
        <p14:creationId xmlns:p14="http://schemas.microsoft.com/office/powerpoint/2010/main" val="2357627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After the project is done: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830763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Any student who has earned a WFU fellowship must present a poster or talk on the project at Wake Forest Research Day (family weekend)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Additionally, the college supports the travel of students to professional conferences with their mentors.  The STARR Travel Grant provides up to $700 for students to present their mentored scholarship at discipline-specific conferences. The application can be found here: </a:t>
            </a:r>
            <a:r>
              <a:rPr lang="en-US" dirty="0">
                <a:solidFill>
                  <a:srgbClr val="FFFF00"/>
                </a:solidFill>
              </a:rPr>
              <a:t>http://ureca.wfu.edu/resources-for-students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78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037"/>
            <a:ext cx="8229600" cy="4983163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Today:</a:t>
            </a:r>
          </a:p>
          <a:p>
            <a:pPr lvl="1"/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We will introduce the opportunities for summer scholarship offered at Wake Forest and elsewhere.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rgbClr val="FFFF00"/>
                </a:solidFill>
              </a:rPr>
              <a:t>We will briefly outline the steps involved in actively seeking grant or foundation dollars.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We will learn a little bit about human subject research regulations.</a:t>
            </a:r>
          </a:p>
          <a:p>
            <a:pPr lvl="1"/>
            <a:endParaRPr lang="en-US" dirty="0">
              <a:solidFill>
                <a:srgbClr val="FFFF00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We will break up into groups to learn more about applying for and participating in each program.</a:t>
            </a:r>
          </a:p>
          <a:p>
            <a:pPr lvl="1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504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1332</Words>
  <Application>Microsoft Office PowerPoint</Application>
  <PresentationFormat>On-screen Show (4:3)</PresentationFormat>
  <Paragraphs>160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Summer Fellowship Workshop</vt:lpstr>
      <vt:lpstr>Welcome</vt:lpstr>
      <vt:lpstr>Welcome</vt:lpstr>
      <vt:lpstr>Wake Forest Research Fellowship</vt:lpstr>
      <vt:lpstr>Wake Forest Arts &amp; Humanities Fellowship</vt:lpstr>
      <vt:lpstr>Richter Scholarship</vt:lpstr>
      <vt:lpstr>External Opportunities.</vt:lpstr>
      <vt:lpstr>After the project is done:</vt:lpstr>
      <vt:lpstr>PowerPoint Presentation</vt:lpstr>
      <vt:lpstr>Seeking funding support for research, education, or creative activities.</vt:lpstr>
      <vt:lpstr>What steps are involved?</vt:lpstr>
      <vt:lpstr>What steps are involved?</vt:lpstr>
      <vt:lpstr>Walking through the steps</vt:lpstr>
      <vt:lpstr>Walking through the steps</vt:lpstr>
      <vt:lpstr>What do I mean: Review the proposal?</vt:lpstr>
      <vt:lpstr>What steps are involved?</vt:lpstr>
      <vt:lpstr>Questions?</vt:lpstr>
      <vt:lpstr>Welcome</vt:lpstr>
      <vt:lpstr>Human Subject Research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WFUT4102010</dc:creator>
  <cp:lastModifiedBy>Wayne</cp:lastModifiedBy>
  <cp:revision>45</cp:revision>
  <cp:lastPrinted>2013-01-22T21:17:10Z</cp:lastPrinted>
  <dcterms:created xsi:type="dcterms:W3CDTF">2011-01-17T16:01:30Z</dcterms:created>
  <dcterms:modified xsi:type="dcterms:W3CDTF">2023-01-17T21:19:27Z</dcterms:modified>
</cp:coreProperties>
</file>