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43891200"/>
  <p:notesSz cx="32099250" cy="42208450"/>
  <p:defaultTextStyle>
    <a:defPPr>
      <a:defRPr lang="en-US"/>
    </a:defPPr>
    <a:lvl1pPr algn="l" rtl="0" fontAlgn="base">
      <a:spcBef>
        <a:spcPct val="0"/>
      </a:spcBef>
      <a:spcAft>
        <a:spcPct val="0"/>
      </a:spcAft>
      <a:defRPr sz="7200" kern="1200">
        <a:solidFill>
          <a:schemeClr val="tx1"/>
        </a:solidFill>
        <a:latin typeface="Arial" charset="0"/>
        <a:ea typeface="+mn-ea"/>
        <a:cs typeface="Arial" charset="0"/>
      </a:defRPr>
    </a:lvl1pPr>
    <a:lvl2pPr marL="457200" algn="l" rtl="0" fontAlgn="base">
      <a:spcBef>
        <a:spcPct val="0"/>
      </a:spcBef>
      <a:spcAft>
        <a:spcPct val="0"/>
      </a:spcAft>
      <a:defRPr sz="7200" kern="1200">
        <a:solidFill>
          <a:schemeClr val="tx1"/>
        </a:solidFill>
        <a:latin typeface="Arial" charset="0"/>
        <a:ea typeface="+mn-ea"/>
        <a:cs typeface="Arial" charset="0"/>
      </a:defRPr>
    </a:lvl2pPr>
    <a:lvl3pPr marL="914400" algn="l" rtl="0" fontAlgn="base">
      <a:spcBef>
        <a:spcPct val="0"/>
      </a:spcBef>
      <a:spcAft>
        <a:spcPct val="0"/>
      </a:spcAft>
      <a:defRPr sz="7200" kern="1200">
        <a:solidFill>
          <a:schemeClr val="tx1"/>
        </a:solidFill>
        <a:latin typeface="Arial" charset="0"/>
        <a:ea typeface="+mn-ea"/>
        <a:cs typeface="Arial" charset="0"/>
      </a:defRPr>
    </a:lvl3pPr>
    <a:lvl4pPr marL="1371600" algn="l" rtl="0" fontAlgn="base">
      <a:spcBef>
        <a:spcPct val="0"/>
      </a:spcBef>
      <a:spcAft>
        <a:spcPct val="0"/>
      </a:spcAft>
      <a:defRPr sz="7200" kern="1200">
        <a:solidFill>
          <a:schemeClr val="tx1"/>
        </a:solidFill>
        <a:latin typeface="Arial" charset="0"/>
        <a:ea typeface="+mn-ea"/>
        <a:cs typeface="Arial" charset="0"/>
      </a:defRPr>
    </a:lvl4pPr>
    <a:lvl5pPr marL="1828800" algn="l" rtl="0" fontAlgn="base">
      <a:spcBef>
        <a:spcPct val="0"/>
      </a:spcBef>
      <a:spcAft>
        <a:spcPct val="0"/>
      </a:spcAft>
      <a:defRPr sz="7200" kern="1200">
        <a:solidFill>
          <a:schemeClr val="tx1"/>
        </a:solidFill>
        <a:latin typeface="Arial" charset="0"/>
        <a:ea typeface="+mn-ea"/>
        <a:cs typeface="Arial" charset="0"/>
      </a:defRPr>
    </a:lvl5pPr>
    <a:lvl6pPr marL="2286000" algn="l" defTabSz="914400" rtl="0" eaLnBrk="1" latinLnBrk="0" hangingPunct="1">
      <a:defRPr sz="7200" kern="1200">
        <a:solidFill>
          <a:schemeClr val="tx1"/>
        </a:solidFill>
        <a:latin typeface="Arial" charset="0"/>
        <a:ea typeface="+mn-ea"/>
        <a:cs typeface="Arial" charset="0"/>
      </a:defRPr>
    </a:lvl6pPr>
    <a:lvl7pPr marL="2743200" algn="l" defTabSz="914400" rtl="0" eaLnBrk="1" latinLnBrk="0" hangingPunct="1">
      <a:defRPr sz="7200" kern="1200">
        <a:solidFill>
          <a:schemeClr val="tx1"/>
        </a:solidFill>
        <a:latin typeface="Arial" charset="0"/>
        <a:ea typeface="+mn-ea"/>
        <a:cs typeface="Arial" charset="0"/>
      </a:defRPr>
    </a:lvl7pPr>
    <a:lvl8pPr marL="3200400" algn="l" defTabSz="914400" rtl="0" eaLnBrk="1" latinLnBrk="0" hangingPunct="1">
      <a:defRPr sz="7200" kern="1200">
        <a:solidFill>
          <a:schemeClr val="tx1"/>
        </a:solidFill>
        <a:latin typeface="Arial" charset="0"/>
        <a:ea typeface="+mn-ea"/>
        <a:cs typeface="Arial" charset="0"/>
      </a:defRPr>
    </a:lvl8pPr>
    <a:lvl9pPr marL="3657600" algn="l" defTabSz="914400" rtl="0" eaLnBrk="1" latinLnBrk="0" hangingPunct="1">
      <a:defRPr sz="7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0000"/>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9856" autoAdjust="0"/>
  </p:normalViewPr>
  <p:slideViewPr>
    <p:cSldViewPr snapToGrid="0">
      <p:cViewPr varScale="1">
        <p:scale>
          <a:sx n="17" d="100"/>
          <a:sy n="17" d="100"/>
        </p:scale>
        <p:origin x="-2082" y="-162"/>
      </p:cViewPr>
      <p:guideLst>
        <p:guide orient="horz" pos="13824"/>
        <p:guide pos="10368"/>
      </p:guideLst>
    </p:cSldViewPr>
  </p:slideViewPr>
  <p:notesTextViewPr>
    <p:cViewPr>
      <p:scale>
        <a:sx n="100" d="100"/>
        <a:sy n="100" d="100"/>
      </p:scale>
      <p:origin x="0" y="0"/>
    </p:cViewPr>
  </p:notesTextViewPr>
  <p:gridSpacing cx="936345600" cy="9363456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13909675" cy="2110423"/>
          </a:xfrm>
          <a:prstGeom prst="rect">
            <a:avLst/>
          </a:prstGeom>
          <a:noFill/>
          <a:ln w="9525">
            <a:noFill/>
            <a:miter lim="800000"/>
            <a:headEnd/>
            <a:tailEnd/>
          </a:ln>
          <a:effectLst/>
        </p:spPr>
        <p:txBody>
          <a:bodyPr vert="horz" wrap="square" lIns="424593" tIns="212296" rIns="424593" bIns="212296" numCol="1" anchor="t" anchorCtr="0" compatLnSpc="1">
            <a:prstTxWarp prst="textNoShape">
              <a:avLst/>
            </a:prstTxWarp>
          </a:bodyPr>
          <a:lstStyle>
            <a:lvl1pPr>
              <a:defRPr sz="5500" smtClean="0"/>
            </a:lvl1pPr>
          </a:lstStyle>
          <a:p>
            <a:pPr>
              <a:defRPr/>
            </a:pPr>
            <a:endParaRPr lang="en-US"/>
          </a:p>
        </p:txBody>
      </p:sp>
      <p:sp>
        <p:nvSpPr>
          <p:cNvPr id="3075" name="Rectangle 3"/>
          <p:cNvSpPr>
            <a:spLocks noGrp="1" noChangeArrowheads="1"/>
          </p:cNvSpPr>
          <p:nvPr>
            <p:ph type="dt" idx="1"/>
          </p:nvPr>
        </p:nvSpPr>
        <p:spPr bwMode="auto">
          <a:xfrm>
            <a:off x="18182147" y="1"/>
            <a:ext cx="13909675" cy="2110423"/>
          </a:xfrm>
          <a:prstGeom prst="rect">
            <a:avLst/>
          </a:prstGeom>
          <a:noFill/>
          <a:ln w="9525">
            <a:noFill/>
            <a:miter lim="800000"/>
            <a:headEnd/>
            <a:tailEnd/>
          </a:ln>
          <a:effectLst/>
        </p:spPr>
        <p:txBody>
          <a:bodyPr vert="horz" wrap="square" lIns="424593" tIns="212296" rIns="424593" bIns="212296" numCol="1" anchor="t" anchorCtr="0" compatLnSpc="1">
            <a:prstTxWarp prst="textNoShape">
              <a:avLst/>
            </a:prstTxWarp>
          </a:bodyPr>
          <a:lstStyle>
            <a:lvl1pPr algn="r">
              <a:defRPr sz="55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0115550" y="3167063"/>
            <a:ext cx="11868150" cy="158273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3209925" y="20049015"/>
            <a:ext cx="25679400" cy="18993803"/>
          </a:xfrm>
          <a:prstGeom prst="rect">
            <a:avLst/>
          </a:prstGeom>
          <a:noFill/>
          <a:ln w="9525">
            <a:noFill/>
            <a:miter lim="800000"/>
            <a:headEnd/>
            <a:tailEnd/>
          </a:ln>
          <a:effectLst/>
        </p:spPr>
        <p:txBody>
          <a:bodyPr vert="horz" wrap="square" lIns="424593" tIns="212296" rIns="424593" bIns="212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40090702"/>
            <a:ext cx="13909675" cy="2110423"/>
          </a:xfrm>
          <a:prstGeom prst="rect">
            <a:avLst/>
          </a:prstGeom>
          <a:noFill/>
          <a:ln w="9525">
            <a:noFill/>
            <a:miter lim="800000"/>
            <a:headEnd/>
            <a:tailEnd/>
          </a:ln>
          <a:effectLst/>
        </p:spPr>
        <p:txBody>
          <a:bodyPr vert="horz" wrap="square" lIns="424593" tIns="212296" rIns="424593" bIns="212296" numCol="1" anchor="b" anchorCtr="0" compatLnSpc="1">
            <a:prstTxWarp prst="textNoShape">
              <a:avLst/>
            </a:prstTxWarp>
          </a:bodyPr>
          <a:lstStyle>
            <a:lvl1pPr>
              <a:defRPr sz="5500" smtClean="0"/>
            </a:lvl1pPr>
          </a:lstStyle>
          <a:p>
            <a:pPr>
              <a:defRPr/>
            </a:pPr>
            <a:endParaRPr lang="en-US"/>
          </a:p>
        </p:txBody>
      </p:sp>
      <p:sp>
        <p:nvSpPr>
          <p:cNvPr id="3079" name="Rectangle 7"/>
          <p:cNvSpPr>
            <a:spLocks noGrp="1" noChangeArrowheads="1"/>
          </p:cNvSpPr>
          <p:nvPr>
            <p:ph type="sldNum" sz="quarter" idx="5"/>
          </p:nvPr>
        </p:nvSpPr>
        <p:spPr bwMode="auto">
          <a:xfrm>
            <a:off x="18182147" y="40090702"/>
            <a:ext cx="13909675" cy="2110423"/>
          </a:xfrm>
          <a:prstGeom prst="rect">
            <a:avLst/>
          </a:prstGeom>
          <a:noFill/>
          <a:ln w="9525">
            <a:noFill/>
            <a:miter lim="800000"/>
            <a:headEnd/>
            <a:tailEnd/>
          </a:ln>
          <a:effectLst/>
        </p:spPr>
        <p:txBody>
          <a:bodyPr vert="horz" wrap="square" lIns="424593" tIns="212296" rIns="424593" bIns="212296" numCol="1" anchor="b" anchorCtr="0" compatLnSpc="1">
            <a:prstTxWarp prst="textNoShape">
              <a:avLst/>
            </a:prstTxWarp>
          </a:bodyPr>
          <a:lstStyle>
            <a:lvl1pPr algn="r">
              <a:defRPr sz="5500" smtClean="0"/>
            </a:lvl1pPr>
          </a:lstStyle>
          <a:p>
            <a:pPr>
              <a:defRPr/>
            </a:pPr>
            <a:fld id="{7527C8B1-1A81-47EF-9D23-E5372C606718}" type="slidenum">
              <a:rPr lang="en-US"/>
              <a:pPr>
                <a:defRPr/>
              </a:pPr>
              <a:t>‹#›</a:t>
            </a:fld>
            <a:endParaRPr lang="en-US"/>
          </a:p>
        </p:txBody>
      </p:sp>
    </p:spTree>
    <p:extLst>
      <p:ext uri="{BB962C8B-B14F-4D97-AF65-F5344CB8AC3E}">
        <p14:creationId xmlns:p14="http://schemas.microsoft.com/office/powerpoint/2010/main" xmlns="" val="1034621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13635567"/>
            <a:ext cx="27979688" cy="9406467"/>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523" y="24870834"/>
            <a:ext cx="23043356" cy="1121833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A38326E-F1EA-4D0C-B940-E0C1D886F39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4098E8D-DF21-4897-9D76-AF01BBA5CFE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79" y="1756833"/>
            <a:ext cx="7406878" cy="3745018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445" y="1756833"/>
            <a:ext cx="22106335" cy="374501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260819-6A1F-4445-9912-A5CA4F59D98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FAC289F-80C6-4F95-A73D-296EC37D0FD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8204586"/>
            <a:ext cx="27980879" cy="871643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18603384"/>
            <a:ext cx="27980879"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57CCDF3-2224-4FD2-A699-155AE04FDC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444" y="10240433"/>
            <a:ext cx="14756606" cy="289665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16351" y="10240433"/>
            <a:ext cx="14756606" cy="289665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78F4D7B-2FDC-4B52-BDAD-A4E6D42BD61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444" y="9825569"/>
            <a:ext cx="14544675" cy="40936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5444" y="13919202"/>
            <a:ext cx="14544675" cy="252878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329" y="9825569"/>
            <a:ext cx="14550628" cy="40936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329" y="13919202"/>
            <a:ext cx="14550628" cy="252878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F49D5C2-F3C6-4807-BADB-D38CCD02796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A83FCB2-0507-4301-8BB1-92DBDB40A41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30781A7-1051-4E93-9E74-FCEED836171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1748366"/>
            <a:ext cx="10829925" cy="74358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70656" y="1748367"/>
            <a:ext cx="18402300" cy="37458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444" y="9184217"/>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7DB4B26-0130-4746-867E-7DF990E0F10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8" y="30723419"/>
            <a:ext cx="19751278" cy="362796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998" y="3922186"/>
            <a:ext cx="19751278" cy="26333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451998" y="34351386"/>
            <a:ext cx="19751278" cy="51498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A2F52E4-5398-43DC-9F39-16300B03102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445" y="1756833"/>
            <a:ext cx="29627513" cy="7315200"/>
          </a:xfrm>
          <a:prstGeom prst="rect">
            <a:avLst/>
          </a:prstGeom>
          <a:noFill/>
          <a:ln w="9525">
            <a:noFill/>
            <a:miter lim="800000"/>
            <a:headEnd/>
            <a:tailEnd/>
          </a:ln>
        </p:spPr>
        <p:txBody>
          <a:bodyPr vert="horz" wrap="square" lIns="365760" tIns="182880" rIns="365760" bIns="18288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45445" y="10240433"/>
            <a:ext cx="29627513" cy="28966584"/>
          </a:xfrm>
          <a:prstGeom prst="rect">
            <a:avLst/>
          </a:prstGeom>
          <a:noFill/>
          <a:ln w="9525">
            <a:noFill/>
            <a:miter lim="800000"/>
            <a:headEnd/>
            <a:tailEnd/>
          </a:ln>
        </p:spPr>
        <p:txBody>
          <a:bodyPr vert="horz" wrap="square" lIns="365760" tIns="182880" rIns="365760" bIns="1828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645445" y="39969017"/>
            <a:ext cx="7681913" cy="3048000"/>
          </a:xfrm>
          <a:prstGeom prst="rect">
            <a:avLst/>
          </a:prstGeom>
          <a:noFill/>
          <a:ln w="9525">
            <a:noFill/>
            <a:miter lim="800000"/>
            <a:headEnd/>
            <a:tailEnd/>
          </a:ln>
          <a:effectLst/>
        </p:spPr>
        <p:txBody>
          <a:bodyPr vert="horz" wrap="square" lIns="365760" tIns="182880" rIns="365760" bIns="182880" numCol="1" anchor="t" anchorCtr="0" compatLnSpc="1">
            <a:prstTxWarp prst="textNoShape">
              <a:avLst/>
            </a:prstTxWarp>
          </a:bodyPr>
          <a:lstStyle>
            <a:lvl1pPr>
              <a:defRPr sz="5600"/>
            </a:lvl1pPr>
          </a:lstStyle>
          <a:p>
            <a:endParaRPr lang="en-US"/>
          </a:p>
        </p:txBody>
      </p:sp>
      <p:sp>
        <p:nvSpPr>
          <p:cNvPr id="1029" name="Rectangle 5"/>
          <p:cNvSpPr>
            <a:spLocks noGrp="1" noChangeArrowheads="1"/>
          </p:cNvSpPr>
          <p:nvPr>
            <p:ph type="ftr" sz="quarter" idx="3"/>
          </p:nvPr>
        </p:nvSpPr>
        <p:spPr bwMode="auto">
          <a:xfrm>
            <a:off x="11246645" y="39969017"/>
            <a:ext cx="10425113" cy="3048000"/>
          </a:xfrm>
          <a:prstGeom prst="rect">
            <a:avLst/>
          </a:prstGeom>
          <a:noFill/>
          <a:ln w="9525">
            <a:noFill/>
            <a:miter lim="800000"/>
            <a:headEnd/>
            <a:tailEnd/>
          </a:ln>
          <a:effectLst/>
        </p:spPr>
        <p:txBody>
          <a:bodyPr vert="horz" wrap="square" lIns="365760" tIns="182880" rIns="365760" bIns="182880" numCol="1" anchor="t" anchorCtr="0" compatLnSpc="1">
            <a:prstTxWarp prst="textNoShape">
              <a:avLst/>
            </a:prstTxWarp>
          </a:bodyPr>
          <a:lstStyle>
            <a:lvl1pPr algn="ctr">
              <a:defRPr sz="5600"/>
            </a:lvl1pPr>
          </a:lstStyle>
          <a:p>
            <a:endParaRPr lang="en-US"/>
          </a:p>
        </p:txBody>
      </p:sp>
      <p:sp>
        <p:nvSpPr>
          <p:cNvPr id="1030" name="Rectangle 6"/>
          <p:cNvSpPr>
            <a:spLocks noGrp="1" noChangeArrowheads="1"/>
          </p:cNvSpPr>
          <p:nvPr>
            <p:ph type="sldNum" sz="quarter" idx="4"/>
          </p:nvPr>
        </p:nvSpPr>
        <p:spPr bwMode="auto">
          <a:xfrm>
            <a:off x="23591045" y="39969017"/>
            <a:ext cx="7681913" cy="3048000"/>
          </a:xfrm>
          <a:prstGeom prst="rect">
            <a:avLst/>
          </a:prstGeom>
          <a:noFill/>
          <a:ln w="9525">
            <a:noFill/>
            <a:miter lim="800000"/>
            <a:headEnd/>
            <a:tailEnd/>
          </a:ln>
          <a:effectLst/>
        </p:spPr>
        <p:txBody>
          <a:bodyPr vert="horz" wrap="square" lIns="365760" tIns="182880" rIns="365760" bIns="182880" numCol="1" anchor="t" anchorCtr="0" compatLnSpc="1">
            <a:prstTxWarp prst="textNoShape">
              <a:avLst/>
            </a:prstTxWarp>
          </a:bodyPr>
          <a:lstStyle>
            <a:lvl1pPr algn="r">
              <a:defRPr sz="5600"/>
            </a:lvl1pPr>
          </a:lstStyle>
          <a:p>
            <a:fld id="{3EAFEE59-9B6F-45D2-AB43-820186661B8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600" rtl="0" eaLnBrk="0" fontAlgn="base" hangingPunct="0">
        <a:spcBef>
          <a:spcPct val="0"/>
        </a:spcBef>
        <a:spcAft>
          <a:spcPct val="0"/>
        </a:spcAft>
        <a:defRPr sz="17600">
          <a:solidFill>
            <a:schemeClr val="tx2"/>
          </a:solidFill>
          <a:latin typeface="+mj-lt"/>
          <a:ea typeface="+mj-ea"/>
          <a:cs typeface="+mj-cs"/>
        </a:defRPr>
      </a:lvl1pPr>
      <a:lvl2pPr algn="ctr" defTabSz="3657600" rtl="0" eaLnBrk="0" fontAlgn="base" hangingPunct="0">
        <a:spcBef>
          <a:spcPct val="0"/>
        </a:spcBef>
        <a:spcAft>
          <a:spcPct val="0"/>
        </a:spcAft>
        <a:defRPr sz="17600">
          <a:solidFill>
            <a:schemeClr val="tx2"/>
          </a:solidFill>
          <a:latin typeface="Arial" charset="0"/>
          <a:cs typeface="Arial" charset="0"/>
        </a:defRPr>
      </a:lvl2pPr>
      <a:lvl3pPr algn="ctr" defTabSz="3657600" rtl="0" eaLnBrk="0" fontAlgn="base" hangingPunct="0">
        <a:spcBef>
          <a:spcPct val="0"/>
        </a:spcBef>
        <a:spcAft>
          <a:spcPct val="0"/>
        </a:spcAft>
        <a:defRPr sz="17600">
          <a:solidFill>
            <a:schemeClr val="tx2"/>
          </a:solidFill>
          <a:latin typeface="Arial" charset="0"/>
          <a:cs typeface="Arial" charset="0"/>
        </a:defRPr>
      </a:lvl3pPr>
      <a:lvl4pPr algn="ctr" defTabSz="3657600" rtl="0" eaLnBrk="0" fontAlgn="base" hangingPunct="0">
        <a:spcBef>
          <a:spcPct val="0"/>
        </a:spcBef>
        <a:spcAft>
          <a:spcPct val="0"/>
        </a:spcAft>
        <a:defRPr sz="17600">
          <a:solidFill>
            <a:schemeClr val="tx2"/>
          </a:solidFill>
          <a:latin typeface="Arial" charset="0"/>
          <a:cs typeface="Arial" charset="0"/>
        </a:defRPr>
      </a:lvl4pPr>
      <a:lvl5pPr algn="ctr" defTabSz="3657600" rtl="0" eaLnBrk="0" fontAlgn="base" hangingPunct="0">
        <a:spcBef>
          <a:spcPct val="0"/>
        </a:spcBef>
        <a:spcAft>
          <a:spcPct val="0"/>
        </a:spcAft>
        <a:defRPr sz="17600">
          <a:solidFill>
            <a:schemeClr val="tx2"/>
          </a:solidFill>
          <a:latin typeface="Arial" charset="0"/>
          <a:cs typeface="Arial" charset="0"/>
        </a:defRPr>
      </a:lvl5pPr>
      <a:lvl6pPr marL="457200" algn="ctr" defTabSz="3657600" rtl="0" fontAlgn="base">
        <a:spcBef>
          <a:spcPct val="0"/>
        </a:spcBef>
        <a:spcAft>
          <a:spcPct val="0"/>
        </a:spcAft>
        <a:defRPr sz="17600">
          <a:solidFill>
            <a:schemeClr val="tx2"/>
          </a:solidFill>
          <a:latin typeface="Arial" charset="0"/>
          <a:cs typeface="Arial" charset="0"/>
        </a:defRPr>
      </a:lvl6pPr>
      <a:lvl7pPr marL="914400" algn="ctr" defTabSz="3657600" rtl="0" fontAlgn="base">
        <a:spcBef>
          <a:spcPct val="0"/>
        </a:spcBef>
        <a:spcAft>
          <a:spcPct val="0"/>
        </a:spcAft>
        <a:defRPr sz="17600">
          <a:solidFill>
            <a:schemeClr val="tx2"/>
          </a:solidFill>
          <a:latin typeface="Arial" charset="0"/>
          <a:cs typeface="Arial" charset="0"/>
        </a:defRPr>
      </a:lvl7pPr>
      <a:lvl8pPr marL="1371600" algn="ctr" defTabSz="3657600" rtl="0" fontAlgn="base">
        <a:spcBef>
          <a:spcPct val="0"/>
        </a:spcBef>
        <a:spcAft>
          <a:spcPct val="0"/>
        </a:spcAft>
        <a:defRPr sz="17600">
          <a:solidFill>
            <a:schemeClr val="tx2"/>
          </a:solidFill>
          <a:latin typeface="Arial" charset="0"/>
          <a:cs typeface="Arial" charset="0"/>
        </a:defRPr>
      </a:lvl8pPr>
      <a:lvl9pPr marL="1828800" algn="ctr" defTabSz="3657600" rtl="0" fontAlgn="base">
        <a:spcBef>
          <a:spcPct val="0"/>
        </a:spcBef>
        <a:spcAft>
          <a:spcPct val="0"/>
        </a:spcAft>
        <a:defRPr sz="17600">
          <a:solidFill>
            <a:schemeClr val="tx2"/>
          </a:solidFill>
          <a:latin typeface="Arial" charset="0"/>
          <a:cs typeface="Arial" charset="0"/>
        </a:defRPr>
      </a:lvl9pPr>
    </p:titleStyle>
    <p:bodyStyle>
      <a:lvl1pPr marL="1371600" indent="-1371600" algn="l" defTabSz="3657600" rtl="0" eaLnBrk="0" fontAlgn="base" hangingPunct="0">
        <a:spcBef>
          <a:spcPct val="20000"/>
        </a:spcBef>
        <a:spcAft>
          <a:spcPct val="0"/>
        </a:spcAft>
        <a:buChar char="•"/>
        <a:defRPr sz="12800">
          <a:solidFill>
            <a:schemeClr val="tx1"/>
          </a:solidFill>
          <a:latin typeface="+mn-lt"/>
          <a:ea typeface="+mn-ea"/>
          <a:cs typeface="+mn-cs"/>
        </a:defRPr>
      </a:lvl1pPr>
      <a:lvl2pPr marL="2971800" indent="-1143000" algn="l" defTabSz="3657600" rtl="0" eaLnBrk="0" fontAlgn="base" hangingPunct="0">
        <a:spcBef>
          <a:spcPct val="20000"/>
        </a:spcBef>
        <a:spcAft>
          <a:spcPct val="0"/>
        </a:spcAft>
        <a:buChar char="–"/>
        <a:defRPr sz="11200">
          <a:solidFill>
            <a:schemeClr val="tx1"/>
          </a:solidFill>
          <a:latin typeface="+mn-lt"/>
          <a:cs typeface="+mn-cs"/>
        </a:defRPr>
      </a:lvl2pPr>
      <a:lvl3pPr marL="4572000" indent="-914400" algn="l" defTabSz="3657600" rtl="0" eaLnBrk="0" fontAlgn="base" hangingPunct="0">
        <a:spcBef>
          <a:spcPct val="20000"/>
        </a:spcBef>
        <a:spcAft>
          <a:spcPct val="0"/>
        </a:spcAft>
        <a:buChar char="•"/>
        <a:defRPr sz="9600">
          <a:solidFill>
            <a:schemeClr val="tx1"/>
          </a:solidFill>
          <a:latin typeface="+mn-lt"/>
          <a:cs typeface="+mn-cs"/>
        </a:defRPr>
      </a:lvl3pPr>
      <a:lvl4pPr marL="6400800" indent="-914400" algn="l" defTabSz="3657600" rtl="0" eaLnBrk="0" fontAlgn="base" hangingPunct="0">
        <a:spcBef>
          <a:spcPct val="20000"/>
        </a:spcBef>
        <a:spcAft>
          <a:spcPct val="0"/>
        </a:spcAft>
        <a:buChar char="–"/>
        <a:defRPr sz="8000">
          <a:solidFill>
            <a:schemeClr val="tx1"/>
          </a:solidFill>
          <a:latin typeface="+mn-lt"/>
          <a:cs typeface="+mn-cs"/>
        </a:defRPr>
      </a:lvl4pPr>
      <a:lvl5pPr marL="8229600" indent="-914400" algn="l" defTabSz="3657600" rtl="0" eaLnBrk="0" fontAlgn="base" hangingPunct="0">
        <a:spcBef>
          <a:spcPct val="20000"/>
        </a:spcBef>
        <a:spcAft>
          <a:spcPct val="0"/>
        </a:spcAft>
        <a:buChar char="»"/>
        <a:defRPr sz="8000">
          <a:solidFill>
            <a:schemeClr val="tx1"/>
          </a:solidFill>
          <a:latin typeface="+mn-lt"/>
          <a:cs typeface="+mn-cs"/>
        </a:defRPr>
      </a:lvl5pPr>
      <a:lvl6pPr marL="8686800" indent="-914400" algn="l" defTabSz="3657600" rtl="0" fontAlgn="base">
        <a:spcBef>
          <a:spcPct val="20000"/>
        </a:spcBef>
        <a:spcAft>
          <a:spcPct val="0"/>
        </a:spcAft>
        <a:buChar char="»"/>
        <a:defRPr sz="8000">
          <a:solidFill>
            <a:schemeClr val="tx1"/>
          </a:solidFill>
          <a:latin typeface="+mn-lt"/>
          <a:cs typeface="+mn-cs"/>
        </a:defRPr>
      </a:lvl6pPr>
      <a:lvl7pPr marL="9144000" indent="-914400" algn="l" defTabSz="3657600" rtl="0" fontAlgn="base">
        <a:spcBef>
          <a:spcPct val="20000"/>
        </a:spcBef>
        <a:spcAft>
          <a:spcPct val="0"/>
        </a:spcAft>
        <a:buChar char="»"/>
        <a:defRPr sz="8000">
          <a:solidFill>
            <a:schemeClr val="tx1"/>
          </a:solidFill>
          <a:latin typeface="+mn-lt"/>
          <a:cs typeface="+mn-cs"/>
        </a:defRPr>
      </a:lvl7pPr>
      <a:lvl8pPr marL="9601200" indent="-914400" algn="l" defTabSz="3657600" rtl="0" fontAlgn="base">
        <a:spcBef>
          <a:spcPct val="20000"/>
        </a:spcBef>
        <a:spcAft>
          <a:spcPct val="0"/>
        </a:spcAft>
        <a:buChar char="»"/>
        <a:defRPr sz="8000">
          <a:solidFill>
            <a:schemeClr val="tx1"/>
          </a:solidFill>
          <a:latin typeface="+mn-lt"/>
          <a:cs typeface="+mn-cs"/>
        </a:defRPr>
      </a:lvl8pPr>
      <a:lvl9pPr marL="10058400" indent="-914400" algn="l" defTabSz="3657600" rtl="0" fontAlgn="base">
        <a:spcBef>
          <a:spcPct val="20000"/>
        </a:spcBef>
        <a:spcAft>
          <a:spcPct val="0"/>
        </a:spcAft>
        <a:buChar char="»"/>
        <a:defRPr sz="8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expasy.org/viralzone"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3"/>
          <p:cNvSpPr>
            <a:spLocks noChangeArrowheads="1"/>
          </p:cNvSpPr>
          <p:nvPr/>
        </p:nvSpPr>
        <p:spPr bwMode="auto">
          <a:xfrm>
            <a:off x="440532" y="628653"/>
            <a:ext cx="32088535" cy="6109031"/>
          </a:xfrm>
          <a:prstGeom prst="rect">
            <a:avLst/>
          </a:prstGeom>
          <a:solidFill>
            <a:srgbClr val="CC9900">
              <a:alpha val="69803"/>
            </a:srgbClr>
          </a:solidFill>
          <a:ln w="57150">
            <a:solidFill>
              <a:schemeClr val="tx1"/>
            </a:solidFill>
            <a:miter lim="800000"/>
            <a:headEnd/>
            <a:tailEnd/>
          </a:ln>
        </p:spPr>
        <p:txBody>
          <a:bodyPr wrap="none" anchor="ctr"/>
          <a:lstStyle/>
          <a:p>
            <a:pPr algn="ctr" defTabSz="3657600"/>
            <a:r>
              <a:rPr lang="en-US" sz="11500" b="1" dirty="0" smtClean="0"/>
              <a:t>SHAPE analysis of viral RNA transcripts</a:t>
            </a:r>
          </a:p>
          <a:p>
            <a:pPr algn="ctr" defTabSz="3657600"/>
            <a:r>
              <a:rPr lang="en-US" dirty="0" smtClean="0"/>
              <a:t>Daniel Hodges, Tara Seymour, Emily Spurlin, and Rebecca Alexander</a:t>
            </a:r>
            <a:endParaRPr lang="en-US" dirty="0"/>
          </a:p>
          <a:p>
            <a:pPr algn="ctr" defTabSz="3657600"/>
            <a:r>
              <a:rPr lang="en-US" sz="6000" dirty="0" smtClean="0"/>
              <a:t>Department of Chemistry, Wake Forest University</a:t>
            </a:r>
            <a:endParaRPr lang="en-US" sz="6000" dirty="0"/>
          </a:p>
        </p:txBody>
      </p:sp>
      <p:sp>
        <p:nvSpPr>
          <p:cNvPr id="2051" name="Line 4"/>
          <p:cNvSpPr>
            <a:spLocks noChangeShapeType="1"/>
          </p:cNvSpPr>
          <p:nvPr/>
        </p:nvSpPr>
        <p:spPr bwMode="auto">
          <a:xfrm flipH="1">
            <a:off x="413148" y="620186"/>
            <a:ext cx="13097" cy="42657183"/>
          </a:xfrm>
          <a:prstGeom prst="line">
            <a:avLst/>
          </a:prstGeom>
          <a:noFill/>
          <a:ln w="38100">
            <a:solidFill>
              <a:schemeClr val="tx1"/>
            </a:solidFill>
            <a:round/>
            <a:headEnd/>
            <a:tailEnd/>
          </a:ln>
        </p:spPr>
        <p:txBody>
          <a:bodyPr/>
          <a:lstStyle/>
          <a:p>
            <a:endParaRPr lang="en-US"/>
          </a:p>
        </p:txBody>
      </p:sp>
      <p:sp>
        <p:nvSpPr>
          <p:cNvPr id="2052" name="Line 5"/>
          <p:cNvSpPr>
            <a:spLocks noChangeShapeType="1"/>
          </p:cNvSpPr>
          <p:nvPr/>
        </p:nvSpPr>
        <p:spPr bwMode="auto">
          <a:xfrm flipH="1">
            <a:off x="32539783" y="613835"/>
            <a:ext cx="13097" cy="42678351"/>
          </a:xfrm>
          <a:prstGeom prst="line">
            <a:avLst/>
          </a:prstGeom>
          <a:noFill/>
          <a:ln w="57150">
            <a:solidFill>
              <a:schemeClr val="tx1"/>
            </a:solidFill>
            <a:round/>
            <a:headEnd/>
            <a:tailEnd/>
          </a:ln>
        </p:spPr>
        <p:txBody>
          <a:bodyPr/>
          <a:lstStyle/>
          <a:p>
            <a:endParaRPr lang="en-US"/>
          </a:p>
        </p:txBody>
      </p:sp>
      <p:sp>
        <p:nvSpPr>
          <p:cNvPr id="2054" name="Line 7"/>
          <p:cNvSpPr>
            <a:spLocks noChangeShapeType="1"/>
          </p:cNvSpPr>
          <p:nvPr/>
        </p:nvSpPr>
        <p:spPr bwMode="auto">
          <a:xfrm>
            <a:off x="407194" y="43281602"/>
            <a:ext cx="32150447" cy="6351"/>
          </a:xfrm>
          <a:prstGeom prst="line">
            <a:avLst/>
          </a:prstGeom>
          <a:noFill/>
          <a:ln w="38100">
            <a:solidFill>
              <a:schemeClr val="tx1"/>
            </a:solidFill>
            <a:round/>
            <a:headEnd/>
            <a:tailEnd/>
          </a:ln>
        </p:spPr>
        <p:txBody>
          <a:bodyPr/>
          <a:lstStyle/>
          <a:p>
            <a:endParaRPr lang="en-US"/>
          </a:p>
        </p:txBody>
      </p:sp>
      <p:sp>
        <p:nvSpPr>
          <p:cNvPr id="2" name="TextBox 1"/>
          <p:cNvSpPr txBox="1"/>
          <p:nvPr/>
        </p:nvSpPr>
        <p:spPr>
          <a:xfrm>
            <a:off x="20658024" y="24241990"/>
            <a:ext cx="11275733" cy="2554545"/>
          </a:xfrm>
          <a:prstGeom prst="rect">
            <a:avLst/>
          </a:prstGeom>
          <a:noFill/>
          <a:ln>
            <a:noFill/>
          </a:ln>
        </p:spPr>
        <p:txBody>
          <a:bodyPr wrap="square" rtlCol="0">
            <a:spAutoFit/>
          </a:bodyPr>
          <a:lstStyle/>
          <a:p>
            <a:r>
              <a:rPr lang="en-US" sz="3200" b="1" dirty="0" smtClean="0"/>
              <a:t>Figure 4. </a:t>
            </a:r>
            <a:r>
              <a:rPr lang="en-US" sz="3200" dirty="0" smtClean="0"/>
              <a:t>Schematic of structure reactions. 1M7 is added to flexible hydroxyl groups of the RNA and relative reactivity is measured so that structure can be deduced. Mortimer </a:t>
            </a:r>
            <a:r>
              <a:rPr lang="en-US" sz="3200" dirty="0"/>
              <a:t>SA, Weeks KM. Time-Resolved RNA SHAPE Chemistry. </a:t>
            </a:r>
            <a:r>
              <a:rPr lang="en-US" sz="3200" i="1" dirty="0"/>
              <a:t>J ACS</a:t>
            </a:r>
            <a:r>
              <a:rPr lang="en-US" sz="3200" dirty="0"/>
              <a:t>. </a:t>
            </a:r>
            <a:r>
              <a:rPr lang="en-US" sz="3200" i="1" dirty="0" smtClean="0"/>
              <a:t>American </a:t>
            </a:r>
            <a:r>
              <a:rPr lang="en-US" sz="3200" i="1" dirty="0"/>
              <a:t>Chemical Society</a:t>
            </a:r>
            <a:r>
              <a:rPr lang="en-US" sz="3200" dirty="0"/>
              <a:t>. 2008;130(48):16178-16180</a:t>
            </a:r>
            <a:r>
              <a:rPr lang="en-US" sz="3200" dirty="0" smtClean="0"/>
              <a:t>.</a:t>
            </a:r>
            <a:endParaRPr lang="en-US" dirty="0"/>
          </a:p>
        </p:txBody>
      </p:sp>
      <p:pic>
        <p:nvPicPr>
          <p:cNvPr id="12" name="Picture 1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98512" y="8746196"/>
            <a:ext cx="7906609" cy="5144835"/>
          </a:xfrm>
          <a:prstGeom prst="rect">
            <a:avLst/>
          </a:prstGeom>
          <a:solidFill>
            <a:srgbClr val="FFFFFF">
              <a:shade val="85000"/>
            </a:srgbClr>
          </a:solidFill>
          <a:ln w="381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2311571" y="14124338"/>
            <a:ext cx="10938757" cy="2062103"/>
          </a:xfrm>
          <a:prstGeom prst="rect">
            <a:avLst/>
          </a:prstGeom>
          <a:ln w="38100">
            <a:noFill/>
          </a:ln>
        </p:spPr>
        <p:txBody>
          <a:bodyPr wrap="square">
            <a:spAutoFit/>
          </a:bodyPr>
          <a:lstStyle/>
          <a:p>
            <a:r>
              <a:rPr lang="en-US" sz="3200" b="1" dirty="0"/>
              <a:t>Figure 1</a:t>
            </a:r>
            <a:r>
              <a:rPr lang="en-US" sz="3200" dirty="0"/>
              <a:t>. Image of a </a:t>
            </a:r>
            <a:r>
              <a:rPr lang="en-US" sz="3200" dirty="0" err="1"/>
              <a:t>Rhabdoviradae</a:t>
            </a:r>
            <a:r>
              <a:rPr lang="en-US" sz="3200" dirty="0"/>
              <a:t> type virus. </a:t>
            </a:r>
            <a:r>
              <a:rPr lang="en-US" sz="3200" dirty="0" smtClean="0"/>
              <a:t>Shown </a:t>
            </a:r>
            <a:r>
              <a:rPr lang="en-US" sz="3200" dirty="0"/>
              <a:t>are the key proteins encoded by the viral genome. (Source: </a:t>
            </a:r>
            <a:r>
              <a:rPr lang="en-US" sz="3200" i="1" dirty="0" err="1"/>
              <a:t>ViralZone</a:t>
            </a:r>
            <a:r>
              <a:rPr lang="en-US" sz="3200" i="1" dirty="0"/>
              <a:t>. </a:t>
            </a:r>
            <a:r>
              <a:rPr lang="en-US" sz="3200" u="sng" dirty="0">
                <a:hlinkClick r:id="rId3"/>
              </a:rPr>
              <a:t>www.expasy.org/viralzone</a:t>
            </a:r>
            <a:r>
              <a:rPr lang="en-US" sz="3200" i="1" dirty="0"/>
              <a:t>, Swiss Institute of Bioinformatics</a:t>
            </a:r>
            <a:r>
              <a:rPr lang="en-US" sz="3200" dirty="0"/>
              <a:t>)</a:t>
            </a:r>
          </a:p>
        </p:txBody>
      </p:sp>
      <p:pic>
        <p:nvPicPr>
          <p:cNvPr id="14" name="Picture 13"/>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031199" y="17989826"/>
            <a:ext cx="10416210" cy="578457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900317" y="7220643"/>
            <a:ext cx="10649999" cy="9448740"/>
          </a:xfrm>
          <a:prstGeom prst="rect">
            <a:avLst/>
          </a:prstGeom>
          <a:noFill/>
          <a:ln w="57150">
            <a:solidFill>
              <a:srgbClr val="CC9900"/>
            </a:solidFill>
          </a:ln>
        </p:spPr>
        <p:txBody>
          <a:bodyPr wrap="square" rtlCol="0">
            <a:spAutoFit/>
          </a:bodyPr>
          <a:lstStyle/>
          <a:p>
            <a:pPr algn="just"/>
            <a:r>
              <a:rPr lang="en-US" sz="3200" dirty="0" smtClean="0"/>
              <a:t>Vesicular </a:t>
            </a:r>
            <a:r>
              <a:rPr lang="en-US" sz="3200" dirty="0"/>
              <a:t>stomatitis virus (VSV) is a member of the </a:t>
            </a:r>
            <a:r>
              <a:rPr lang="en-US" sz="3200" i="1" dirty="0" err="1"/>
              <a:t>Rhabdoviradae</a:t>
            </a:r>
            <a:r>
              <a:rPr lang="en-US" sz="3200" dirty="0"/>
              <a:t> virus family. Viruses in this family are negative sense single-stranded RNA viruses. Rabies, Ebola, and influenza A are examples of other viruses in this family but these viruses are infectious and potentially deadly to humans, making them difficult to study. Thus the cellular biochemistry of VSV is fundamentally interesting as it may serve as a model for infectious negative sense single-stranded RNA viruses. Another reason VSV is of interest is because there is evidence that it triggers destruction of cancer cells. VSV RNA is transcribed by the infected host while also inhibiting host transcription, leading to viral replication and host cell death. The goal of this project is to use SHAPE (Selective 2′-Hydroxy acylation Analyzed by Primer Extension) analysis of VSV genomic RNA to determine the structure of the VSV genome. We have demonstrated the feasibility of this goal by SHAPE probing </a:t>
            </a:r>
            <a:r>
              <a:rPr lang="en-US" sz="3200" i="1" dirty="0"/>
              <a:t>in vitro</a:t>
            </a:r>
            <a:r>
              <a:rPr lang="en-US" sz="3200" dirty="0"/>
              <a:t> transcripts of both sense and anti-sense VSV RNA. </a:t>
            </a:r>
          </a:p>
        </p:txBody>
      </p:sp>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3819806" y="9591993"/>
            <a:ext cx="6915379" cy="345323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3242376" y="14124338"/>
            <a:ext cx="8824522" cy="2062103"/>
          </a:xfrm>
          <a:prstGeom prst="rect">
            <a:avLst/>
          </a:prstGeom>
          <a:noFill/>
          <a:ln>
            <a:noFill/>
          </a:ln>
        </p:spPr>
        <p:txBody>
          <a:bodyPr wrap="square" rtlCol="0">
            <a:spAutoFit/>
          </a:bodyPr>
          <a:lstStyle/>
          <a:p>
            <a:r>
              <a:rPr lang="en-US" sz="3200" b="1" dirty="0" smtClean="0"/>
              <a:t>Figure 2. </a:t>
            </a:r>
            <a:r>
              <a:rPr lang="en-US" sz="3200" dirty="0" smtClean="0"/>
              <a:t>Image of viral genome and relative sizes of encoded proteins and mRNA. (Source: </a:t>
            </a:r>
            <a:r>
              <a:rPr lang="en-US" sz="3200" i="1" dirty="0" err="1" smtClean="0"/>
              <a:t>ViralZone</a:t>
            </a:r>
            <a:r>
              <a:rPr lang="en-US" sz="3200" i="1" dirty="0" smtClean="0"/>
              <a:t>. </a:t>
            </a:r>
            <a:r>
              <a:rPr lang="en-US" sz="3200" u="sng" dirty="0">
                <a:hlinkClick r:id="rId3"/>
              </a:rPr>
              <a:t>www.expasy.org/viralzone</a:t>
            </a:r>
            <a:r>
              <a:rPr lang="en-US" sz="3200" i="1" dirty="0"/>
              <a:t>, Swiss Institute of Bioinformatics</a:t>
            </a:r>
            <a:r>
              <a:rPr lang="en-US" sz="3200" dirty="0"/>
              <a:t>)</a:t>
            </a:r>
            <a:r>
              <a:rPr lang="en-US" sz="3200" i="1" dirty="0" smtClean="0"/>
              <a:t> </a:t>
            </a:r>
            <a:endParaRPr lang="en-US" sz="3200" i="1" dirty="0"/>
          </a:p>
        </p:txBody>
      </p:sp>
      <p:sp>
        <p:nvSpPr>
          <p:cNvPr id="17" name="TextBox 16"/>
          <p:cNvSpPr txBox="1"/>
          <p:nvPr/>
        </p:nvSpPr>
        <p:spPr>
          <a:xfrm>
            <a:off x="15504457" y="7440740"/>
            <a:ext cx="4552983" cy="830997"/>
          </a:xfrm>
          <a:prstGeom prst="rect">
            <a:avLst/>
          </a:prstGeom>
          <a:solidFill>
            <a:srgbClr val="CC9900"/>
          </a:solidFill>
          <a:ln w="38100">
            <a:solidFill>
              <a:schemeClr val="tx1"/>
            </a:solidFill>
          </a:ln>
        </p:spPr>
        <p:txBody>
          <a:bodyPr wrap="square" rtlCol="0">
            <a:spAutoFit/>
          </a:bodyPr>
          <a:lstStyle/>
          <a:p>
            <a:r>
              <a:rPr lang="en-US" sz="4800" b="1" dirty="0" smtClean="0"/>
              <a:t>VSV Structure</a:t>
            </a:r>
            <a:endParaRPr lang="en-US" sz="4800" b="1" dirty="0"/>
          </a:p>
        </p:txBody>
      </p:sp>
      <p:sp>
        <p:nvSpPr>
          <p:cNvPr id="25" name="TextBox 24"/>
          <p:cNvSpPr txBox="1"/>
          <p:nvPr/>
        </p:nvSpPr>
        <p:spPr>
          <a:xfrm>
            <a:off x="23819806" y="7518154"/>
            <a:ext cx="6593305" cy="830997"/>
          </a:xfrm>
          <a:prstGeom prst="rect">
            <a:avLst/>
          </a:prstGeom>
          <a:solidFill>
            <a:srgbClr val="CC9900"/>
          </a:solidFill>
          <a:ln w="38100">
            <a:solidFill>
              <a:schemeClr val="tx1"/>
            </a:solidFill>
          </a:ln>
        </p:spPr>
        <p:txBody>
          <a:bodyPr wrap="square" rtlCol="0">
            <a:spAutoFit/>
          </a:bodyPr>
          <a:lstStyle/>
          <a:p>
            <a:r>
              <a:rPr lang="en-US" sz="4800" b="1" dirty="0" smtClean="0"/>
              <a:t>Genome Organization</a:t>
            </a:r>
            <a:endParaRPr lang="en-US" sz="4800" b="1" dirty="0"/>
          </a:p>
        </p:txBody>
      </p:sp>
      <p:sp>
        <p:nvSpPr>
          <p:cNvPr id="38" name="TextBox 37"/>
          <p:cNvSpPr txBox="1"/>
          <p:nvPr/>
        </p:nvSpPr>
        <p:spPr>
          <a:xfrm>
            <a:off x="1103937" y="18544971"/>
            <a:ext cx="9553553" cy="8463855"/>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dirty="0" smtClean="0"/>
              <a:t>PCR </a:t>
            </a:r>
            <a:r>
              <a:rPr lang="en-US" sz="3200" dirty="0"/>
              <a:t>sequence of interest from </a:t>
            </a:r>
            <a:r>
              <a:rPr lang="en-US" sz="3200" dirty="0" smtClean="0"/>
              <a:t>plasmid (Figure 3)</a:t>
            </a:r>
          </a:p>
          <a:p>
            <a:pPr algn="ctr"/>
            <a:endParaRPr lang="en-US" sz="3200" dirty="0"/>
          </a:p>
          <a:p>
            <a:pPr algn="ctr"/>
            <a:r>
              <a:rPr lang="en-US" sz="3200" dirty="0"/>
              <a:t>Add T7 promoter </a:t>
            </a:r>
            <a:r>
              <a:rPr lang="en-US" sz="3200" dirty="0" smtClean="0"/>
              <a:t>to PCR template</a:t>
            </a:r>
          </a:p>
          <a:p>
            <a:pPr algn="ctr"/>
            <a:endParaRPr lang="en-US" sz="3200" dirty="0"/>
          </a:p>
          <a:p>
            <a:pPr algn="ctr"/>
            <a:r>
              <a:rPr lang="en-US" sz="3200" dirty="0"/>
              <a:t>Transcribe PCR </a:t>
            </a:r>
            <a:r>
              <a:rPr lang="en-US" sz="3200" dirty="0" smtClean="0"/>
              <a:t>template</a:t>
            </a:r>
          </a:p>
          <a:p>
            <a:pPr algn="ctr"/>
            <a:endParaRPr lang="en-US" sz="3200" dirty="0"/>
          </a:p>
          <a:p>
            <a:pPr algn="ctr"/>
            <a:r>
              <a:rPr lang="en-US" sz="3200" dirty="0" smtClean="0"/>
              <a:t>Perform </a:t>
            </a:r>
            <a:r>
              <a:rPr lang="en-US" sz="3200" dirty="0"/>
              <a:t>Sequence Reactions using unmodified RNA to obtain RNA </a:t>
            </a:r>
            <a:r>
              <a:rPr lang="en-US" sz="3200" dirty="0" smtClean="0"/>
              <a:t>sequence</a:t>
            </a:r>
          </a:p>
          <a:p>
            <a:pPr algn="ctr"/>
            <a:endParaRPr lang="en-US" sz="3200" dirty="0"/>
          </a:p>
          <a:p>
            <a:pPr algn="ctr"/>
            <a:r>
              <a:rPr lang="en-US" sz="3200" dirty="0" smtClean="0"/>
              <a:t>Perform </a:t>
            </a:r>
            <a:r>
              <a:rPr lang="en-US" sz="3200" dirty="0"/>
              <a:t>structure reactions using </a:t>
            </a:r>
            <a:r>
              <a:rPr lang="en-US" sz="3200" dirty="0" smtClean="0"/>
              <a:t>1M7 modified RNA (Figure 4)</a:t>
            </a:r>
          </a:p>
          <a:p>
            <a:pPr algn="ctr"/>
            <a:endParaRPr lang="en-US" sz="3200" dirty="0"/>
          </a:p>
          <a:p>
            <a:pPr algn="ctr"/>
            <a:r>
              <a:rPr lang="en-US" sz="3200" dirty="0" smtClean="0"/>
              <a:t>Use SHAPE </a:t>
            </a:r>
            <a:r>
              <a:rPr lang="en-US" sz="3200" dirty="0"/>
              <a:t>to identify where the RNA is structurally </a:t>
            </a:r>
            <a:r>
              <a:rPr lang="en-US" sz="3200" dirty="0" smtClean="0"/>
              <a:t>flexible</a:t>
            </a:r>
          </a:p>
          <a:p>
            <a:pPr algn="ctr"/>
            <a:endParaRPr lang="en-US" sz="3200" dirty="0"/>
          </a:p>
          <a:p>
            <a:pPr algn="ctr"/>
            <a:r>
              <a:rPr lang="en-US" sz="3200" dirty="0" smtClean="0"/>
              <a:t>Construct RNA structure cartoon using gathered information and RNAStructure5.3 program</a:t>
            </a:r>
            <a:endParaRPr lang="en-US" sz="3200" dirty="0"/>
          </a:p>
        </p:txBody>
      </p:sp>
      <p:sp>
        <p:nvSpPr>
          <p:cNvPr id="39" name="Down Arrow 38"/>
          <p:cNvSpPr/>
          <p:nvPr/>
        </p:nvSpPr>
        <p:spPr bwMode="auto">
          <a:xfrm>
            <a:off x="5577491" y="19147792"/>
            <a:ext cx="431038" cy="356502"/>
          </a:xfrm>
          <a:prstGeom prst="downArrow">
            <a:avLst/>
          </a:prstGeom>
          <a:solidFill>
            <a:srgbClr val="CC99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sp>
        <p:nvSpPr>
          <p:cNvPr id="40" name="Down Arrow 39"/>
          <p:cNvSpPr/>
          <p:nvPr/>
        </p:nvSpPr>
        <p:spPr bwMode="auto">
          <a:xfrm>
            <a:off x="5585350" y="20130137"/>
            <a:ext cx="431038" cy="356502"/>
          </a:xfrm>
          <a:prstGeom prst="downArrow">
            <a:avLst/>
          </a:prstGeom>
          <a:solidFill>
            <a:srgbClr val="CC99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sp>
        <p:nvSpPr>
          <p:cNvPr id="41" name="Down Arrow 40"/>
          <p:cNvSpPr/>
          <p:nvPr/>
        </p:nvSpPr>
        <p:spPr bwMode="auto">
          <a:xfrm>
            <a:off x="5588149" y="21165471"/>
            <a:ext cx="431038" cy="356502"/>
          </a:xfrm>
          <a:prstGeom prst="downArrow">
            <a:avLst/>
          </a:prstGeom>
          <a:solidFill>
            <a:srgbClr val="CC99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sp>
        <p:nvSpPr>
          <p:cNvPr id="42" name="Down Arrow 41"/>
          <p:cNvSpPr/>
          <p:nvPr/>
        </p:nvSpPr>
        <p:spPr bwMode="auto">
          <a:xfrm>
            <a:off x="5597230" y="22598647"/>
            <a:ext cx="431038" cy="356502"/>
          </a:xfrm>
          <a:prstGeom prst="downArrow">
            <a:avLst/>
          </a:prstGeom>
          <a:solidFill>
            <a:srgbClr val="CC99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sp>
        <p:nvSpPr>
          <p:cNvPr id="43" name="Down Arrow 42"/>
          <p:cNvSpPr/>
          <p:nvPr/>
        </p:nvSpPr>
        <p:spPr bwMode="auto">
          <a:xfrm>
            <a:off x="5577491" y="24063739"/>
            <a:ext cx="431038" cy="356502"/>
          </a:xfrm>
          <a:prstGeom prst="downArrow">
            <a:avLst/>
          </a:prstGeom>
          <a:solidFill>
            <a:srgbClr val="CC99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sp>
        <p:nvSpPr>
          <p:cNvPr id="44" name="Down Arrow 43"/>
          <p:cNvSpPr/>
          <p:nvPr/>
        </p:nvSpPr>
        <p:spPr bwMode="auto">
          <a:xfrm>
            <a:off x="5588149" y="25519262"/>
            <a:ext cx="431038" cy="356502"/>
          </a:xfrm>
          <a:prstGeom prst="downArrow">
            <a:avLst/>
          </a:prstGeom>
          <a:solidFill>
            <a:srgbClr val="CC99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sp>
        <p:nvSpPr>
          <p:cNvPr id="46" name="TextBox 45"/>
          <p:cNvSpPr txBox="1"/>
          <p:nvPr/>
        </p:nvSpPr>
        <p:spPr>
          <a:xfrm>
            <a:off x="3406318" y="17371191"/>
            <a:ext cx="4773384" cy="830997"/>
          </a:xfrm>
          <a:prstGeom prst="rect">
            <a:avLst/>
          </a:prstGeom>
          <a:solidFill>
            <a:srgbClr val="CC9900"/>
          </a:solidFill>
          <a:ln w="38100">
            <a:solidFill>
              <a:schemeClr val="tx1"/>
            </a:solidFill>
          </a:ln>
        </p:spPr>
        <p:txBody>
          <a:bodyPr wrap="square" rtlCol="0">
            <a:spAutoFit/>
          </a:bodyPr>
          <a:lstStyle/>
          <a:p>
            <a:pPr algn="ctr"/>
            <a:r>
              <a:rPr lang="en-US" sz="4800" b="1" dirty="0" smtClean="0"/>
              <a:t> Methods</a:t>
            </a:r>
            <a:endParaRPr lang="en-US" sz="4800" b="1" dirty="0"/>
          </a:p>
        </p:txBody>
      </p:sp>
      <p:sp>
        <p:nvSpPr>
          <p:cNvPr id="30" name="Rectangle 29"/>
          <p:cNvSpPr/>
          <p:nvPr/>
        </p:nvSpPr>
        <p:spPr bwMode="auto">
          <a:xfrm>
            <a:off x="12073405" y="7220643"/>
            <a:ext cx="19995875" cy="9448740"/>
          </a:xfrm>
          <a:prstGeom prst="rect">
            <a:avLst/>
          </a:prstGeom>
          <a:noFill/>
          <a:ln w="57150" cap="flat" cmpd="sng" algn="ctr">
            <a:solidFill>
              <a:srgbClr val="CC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sp>
        <p:nvSpPr>
          <p:cNvPr id="48" name="Rectangle 47"/>
          <p:cNvSpPr/>
          <p:nvPr/>
        </p:nvSpPr>
        <p:spPr bwMode="auto">
          <a:xfrm>
            <a:off x="900317" y="17019417"/>
            <a:ext cx="31168963" cy="10454147"/>
          </a:xfrm>
          <a:prstGeom prst="rect">
            <a:avLst/>
          </a:prstGeom>
          <a:noFill/>
          <a:ln w="57150" cap="flat" cmpd="sng" algn="ctr">
            <a:solidFill>
              <a:srgbClr val="CC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sp>
        <p:nvSpPr>
          <p:cNvPr id="31" name="TextBox 30"/>
          <p:cNvSpPr txBox="1"/>
          <p:nvPr/>
        </p:nvSpPr>
        <p:spPr>
          <a:xfrm>
            <a:off x="18710312" y="22121593"/>
            <a:ext cx="5691233" cy="954107"/>
          </a:xfrm>
          <a:prstGeom prst="rect">
            <a:avLst/>
          </a:prstGeom>
          <a:noFill/>
        </p:spPr>
        <p:txBody>
          <a:bodyPr wrap="square" rtlCol="0">
            <a:spAutoFit/>
          </a:bodyPr>
          <a:lstStyle/>
          <a:p>
            <a:pPr algn="ctr"/>
            <a:r>
              <a:rPr lang="en-US" sz="2800" b="1" dirty="0" smtClean="0"/>
              <a:t>1-methyl-7-nitroisatoic anhydride (1M7)</a:t>
            </a:r>
            <a:endParaRPr lang="en-US" sz="2800" b="1" dirty="0"/>
          </a:p>
        </p:txBody>
      </p:sp>
      <p:sp>
        <p:nvSpPr>
          <p:cNvPr id="50" name="Rectangle 49"/>
          <p:cNvSpPr/>
          <p:nvPr/>
        </p:nvSpPr>
        <p:spPr bwMode="auto">
          <a:xfrm>
            <a:off x="897935" y="27796312"/>
            <a:ext cx="31168963" cy="10454147"/>
          </a:xfrm>
          <a:prstGeom prst="rect">
            <a:avLst/>
          </a:prstGeom>
          <a:noFill/>
          <a:ln w="57150" cap="flat" cmpd="sng" algn="ctr">
            <a:solidFill>
              <a:srgbClr val="CC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sp>
        <p:nvSpPr>
          <p:cNvPr id="51" name="TextBox 50"/>
          <p:cNvSpPr txBox="1"/>
          <p:nvPr/>
        </p:nvSpPr>
        <p:spPr>
          <a:xfrm>
            <a:off x="3773301" y="28309495"/>
            <a:ext cx="4078896" cy="830997"/>
          </a:xfrm>
          <a:prstGeom prst="rect">
            <a:avLst/>
          </a:prstGeom>
          <a:solidFill>
            <a:srgbClr val="CC9900"/>
          </a:solidFill>
          <a:ln w="38100">
            <a:solidFill>
              <a:schemeClr val="tx1"/>
            </a:solidFill>
          </a:ln>
        </p:spPr>
        <p:txBody>
          <a:bodyPr wrap="square" rtlCol="0">
            <a:spAutoFit/>
          </a:bodyPr>
          <a:lstStyle/>
          <a:p>
            <a:pPr algn="ctr"/>
            <a:r>
              <a:rPr lang="en-US" sz="4800" b="1" dirty="0" smtClean="0"/>
              <a:t> Results</a:t>
            </a:r>
            <a:endParaRPr lang="en-US" sz="4800" b="1" dirty="0"/>
          </a:p>
        </p:txBody>
      </p:sp>
      <p:sp>
        <p:nvSpPr>
          <p:cNvPr id="2048" name="TextBox 2047"/>
          <p:cNvSpPr txBox="1"/>
          <p:nvPr/>
        </p:nvSpPr>
        <p:spPr>
          <a:xfrm>
            <a:off x="9145941" y="38983797"/>
            <a:ext cx="4114800" cy="707886"/>
          </a:xfrm>
          <a:prstGeom prst="rect">
            <a:avLst/>
          </a:prstGeom>
          <a:noFill/>
        </p:spPr>
        <p:txBody>
          <a:bodyPr wrap="square" rtlCol="0">
            <a:spAutoFit/>
          </a:bodyPr>
          <a:lstStyle/>
          <a:p>
            <a:r>
              <a:rPr lang="en-US" sz="4000" dirty="0" smtClean="0"/>
              <a:t>References:</a:t>
            </a:r>
            <a:endParaRPr lang="en-US" sz="4000" dirty="0"/>
          </a:p>
        </p:txBody>
      </p:sp>
      <p:sp>
        <p:nvSpPr>
          <p:cNvPr id="2049" name="TextBox 2048"/>
          <p:cNvSpPr txBox="1"/>
          <p:nvPr/>
        </p:nvSpPr>
        <p:spPr>
          <a:xfrm>
            <a:off x="16321166" y="38859528"/>
            <a:ext cx="5901500" cy="707886"/>
          </a:xfrm>
          <a:prstGeom prst="rect">
            <a:avLst/>
          </a:prstGeom>
          <a:noFill/>
        </p:spPr>
        <p:txBody>
          <a:bodyPr wrap="square" rtlCol="0">
            <a:spAutoFit/>
          </a:bodyPr>
          <a:lstStyle/>
          <a:p>
            <a:r>
              <a:rPr lang="en-US" sz="4000" dirty="0" smtClean="0"/>
              <a:t>Acknowledgements: </a:t>
            </a:r>
            <a:endParaRPr lang="en-US" sz="4000" dirty="0"/>
          </a:p>
        </p:txBody>
      </p:sp>
      <p:sp>
        <p:nvSpPr>
          <p:cNvPr id="2056" name="TextBox 2055"/>
          <p:cNvSpPr txBox="1"/>
          <p:nvPr/>
        </p:nvSpPr>
        <p:spPr>
          <a:xfrm>
            <a:off x="16321166" y="39820123"/>
            <a:ext cx="6618483" cy="2062103"/>
          </a:xfrm>
          <a:prstGeom prst="rect">
            <a:avLst/>
          </a:prstGeom>
          <a:noFill/>
        </p:spPr>
        <p:txBody>
          <a:bodyPr wrap="square" rtlCol="0">
            <a:spAutoFit/>
          </a:bodyPr>
          <a:lstStyle/>
          <a:p>
            <a:r>
              <a:rPr lang="en-US" sz="3200" dirty="0" smtClean="0"/>
              <a:t>Wake Forest Research Fellowship Program, Dr. Kevin Weeks, </a:t>
            </a:r>
            <a:r>
              <a:rPr lang="en-US" sz="3200" dirty="0" smtClean="0"/>
              <a:t>Dr. </a:t>
            </a:r>
            <a:r>
              <a:rPr lang="en-US" sz="3200" dirty="0" err="1" smtClean="0"/>
              <a:t>Fetullah</a:t>
            </a:r>
            <a:r>
              <a:rPr lang="en-US" sz="3200" dirty="0" smtClean="0"/>
              <a:t> </a:t>
            </a:r>
            <a:r>
              <a:rPr lang="en-US" sz="3200" dirty="0" err="1" smtClean="0"/>
              <a:t>Karabiber</a:t>
            </a:r>
            <a:r>
              <a:rPr lang="en-US" sz="3200" dirty="0" smtClean="0"/>
              <a:t>, Jen </a:t>
            </a:r>
            <a:r>
              <a:rPr lang="en-US" sz="3200" dirty="0" smtClean="0"/>
              <a:t>McGinnis, Phil Homan, </a:t>
            </a:r>
            <a:r>
              <a:rPr lang="en-US" sz="3200" dirty="0" smtClean="0"/>
              <a:t>Veronica </a:t>
            </a:r>
            <a:r>
              <a:rPr lang="en-US" sz="3200" dirty="0" err="1" smtClean="0"/>
              <a:t>Casina</a:t>
            </a:r>
            <a:endParaRPr lang="en-US" sz="3200" dirty="0"/>
          </a:p>
        </p:txBody>
      </p:sp>
      <p:pic>
        <p:nvPicPr>
          <p:cNvPr id="2057" name="Picture 205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346330" y="29509613"/>
            <a:ext cx="8720733" cy="5761577"/>
          </a:xfrm>
          <a:prstGeom prst="rect">
            <a:avLst/>
          </a:prstGeom>
        </p:spPr>
      </p:pic>
      <p:pic>
        <p:nvPicPr>
          <p:cNvPr id="2058" name="Picture 205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75726" y="34406625"/>
            <a:ext cx="11396002" cy="3047999"/>
          </a:xfrm>
          <a:prstGeom prst="rect">
            <a:avLst/>
          </a:prstGeom>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1133998" y="28540487"/>
            <a:ext cx="10717715" cy="745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59" name="TextBox 2058"/>
          <p:cNvSpPr txBox="1"/>
          <p:nvPr/>
        </p:nvSpPr>
        <p:spPr>
          <a:xfrm>
            <a:off x="1320800" y="37432440"/>
            <a:ext cx="11379201" cy="584775"/>
          </a:xfrm>
          <a:prstGeom prst="rect">
            <a:avLst/>
          </a:prstGeom>
          <a:noFill/>
        </p:spPr>
        <p:txBody>
          <a:bodyPr wrap="square" rtlCol="0">
            <a:spAutoFit/>
          </a:bodyPr>
          <a:lstStyle/>
          <a:p>
            <a:r>
              <a:rPr lang="en-US" sz="3200" b="1" dirty="0" smtClean="0"/>
              <a:t>Figure 6. </a:t>
            </a:r>
            <a:r>
              <a:rPr lang="en-US" sz="3200" dirty="0" smtClean="0"/>
              <a:t>RNA sequence using </a:t>
            </a:r>
            <a:r>
              <a:rPr lang="en-US" sz="3200" dirty="0" err="1" smtClean="0"/>
              <a:t>QuShape</a:t>
            </a:r>
            <a:r>
              <a:rPr lang="en-US" sz="3200" dirty="0" smtClean="0"/>
              <a:t>.</a:t>
            </a:r>
            <a:endParaRPr lang="en-US" sz="3200" b="1" dirty="0"/>
          </a:p>
        </p:txBody>
      </p:sp>
      <p:sp>
        <p:nvSpPr>
          <p:cNvPr id="2060" name="TextBox 2059"/>
          <p:cNvSpPr txBox="1"/>
          <p:nvPr/>
        </p:nvSpPr>
        <p:spPr>
          <a:xfrm>
            <a:off x="13506295" y="35477329"/>
            <a:ext cx="6599792" cy="1077218"/>
          </a:xfrm>
          <a:prstGeom prst="rect">
            <a:avLst/>
          </a:prstGeom>
          <a:noFill/>
        </p:spPr>
        <p:txBody>
          <a:bodyPr wrap="square" rtlCol="0">
            <a:spAutoFit/>
          </a:bodyPr>
          <a:lstStyle/>
          <a:p>
            <a:r>
              <a:rPr lang="en-US" sz="3200" b="1" dirty="0" smtClean="0"/>
              <a:t>Figure 7. </a:t>
            </a:r>
            <a:r>
              <a:rPr lang="en-US" sz="3200" dirty="0" smtClean="0"/>
              <a:t>Relative reactivity of 1M7 at each nucleotide using SHAPE. </a:t>
            </a:r>
            <a:endParaRPr lang="en-US" sz="3200" b="1" dirty="0"/>
          </a:p>
        </p:txBody>
      </p:sp>
      <p:sp>
        <p:nvSpPr>
          <p:cNvPr id="2061" name="TextBox 2060"/>
          <p:cNvSpPr txBox="1"/>
          <p:nvPr/>
        </p:nvSpPr>
        <p:spPr>
          <a:xfrm>
            <a:off x="22330613" y="36537156"/>
            <a:ext cx="8529746" cy="1077218"/>
          </a:xfrm>
          <a:prstGeom prst="rect">
            <a:avLst/>
          </a:prstGeom>
          <a:noFill/>
        </p:spPr>
        <p:txBody>
          <a:bodyPr wrap="square" rtlCol="0">
            <a:spAutoFit/>
          </a:bodyPr>
          <a:lstStyle/>
          <a:p>
            <a:r>
              <a:rPr lang="en-US" sz="3200" dirty="0" smtClean="0"/>
              <a:t>Figure 8. RNA structure of anti-genomic encoded N protein based on SHAPE analysis. </a:t>
            </a:r>
            <a:endParaRPr lang="en-US" sz="3200" dirty="0"/>
          </a:p>
        </p:txBody>
      </p:sp>
      <p:sp>
        <p:nvSpPr>
          <p:cNvPr id="63" name="Rectangle 62"/>
          <p:cNvSpPr/>
          <p:nvPr/>
        </p:nvSpPr>
        <p:spPr bwMode="auto">
          <a:xfrm>
            <a:off x="1561219" y="38746619"/>
            <a:ext cx="6618483" cy="4209112"/>
          </a:xfrm>
          <a:prstGeom prst="rect">
            <a:avLst/>
          </a:prstGeom>
          <a:noFill/>
          <a:ln w="57150" cap="flat" cmpd="sng" algn="ctr">
            <a:solidFill>
              <a:srgbClr val="CC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sp>
        <p:nvSpPr>
          <p:cNvPr id="64" name="Rectangle 63"/>
          <p:cNvSpPr/>
          <p:nvPr/>
        </p:nvSpPr>
        <p:spPr bwMode="auto">
          <a:xfrm>
            <a:off x="8832568" y="38746619"/>
            <a:ext cx="6618483" cy="4209112"/>
          </a:xfrm>
          <a:prstGeom prst="rect">
            <a:avLst/>
          </a:prstGeom>
          <a:noFill/>
          <a:ln w="57150" cap="flat" cmpd="sng" algn="ctr">
            <a:solidFill>
              <a:srgbClr val="CC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sp>
        <p:nvSpPr>
          <p:cNvPr id="66" name="Rectangle 65"/>
          <p:cNvSpPr/>
          <p:nvPr/>
        </p:nvSpPr>
        <p:spPr bwMode="auto">
          <a:xfrm>
            <a:off x="16123924" y="38721977"/>
            <a:ext cx="6618483" cy="4209112"/>
          </a:xfrm>
          <a:prstGeom prst="rect">
            <a:avLst/>
          </a:prstGeom>
          <a:noFill/>
          <a:ln w="57150" cap="flat" cmpd="sng" algn="ctr">
            <a:solidFill>
              <a:srgbClr val="CC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sp>
        <p:nvSpPr>
          <p:cNvPr id="2062" name="TextBox 2061"/>
          <p:cNvSpPr txBox="1"/>
          <p:nvPr/>
        </p:nvSpPr>
        <p:spPr>
          <a:xfrm>
            <a:off x="1751697" y="38873536"/>
            <a:ext cx="3309241" cy="707886"/>
          </a:xfrm>
          <a:prstGeom prst="rect">
            <a:avLst/>
          </a:prstGeom>
          <a:noFill/>
        </p:spPr>
        <p:txBody>
          <a:bodyPr wrap="square" rtlCol="0">
            <a:spAutoFit/>
          </a:bodyPr>
          <a:lstStyle/>
          <a:p>
            <a:r>
              <a:rPr lang="en-US" sz="4000" dirty="0" smtClean="0"/>
              <a:t>Next Steps:</a:t>
            </a:r>
            <a:endParaRPr lang="en-US" sz="4000" dirty="0"/>
          </a:p>
        </p:txBody>
      </p:sp>
      <p:sp>
        <p:nvSpPr>
          <p:cNvPr id="2065" name="TextBox 2064"/>
          <p:cNvSpPr txBox="1"/>
          <p:nvPr/>
        </p:nvSpPr>
        <p:spPr>
          <a:xfrm>
            <a:off x="1752005" y="39691683"/>
            <a:ext cx="6044458" cy="2062103"/>
          </a:xfrm>
          <a:prstGeom prst="rect">
            <a:avLst/>
          </a:prstGeom>
          <a:noFill/>
        </p:spPr>
        <p:txBody>
          <a:bodyPr wrap="square" rtlCol="0">
            <a:spAutoFit/>
          </a:bodyPr>
          <a:lstStyle/>
          <a:p>
            <a:pPr marL="457200" indent="-457200">
              <a:buFont typeface="Arial" pitchFamily="34" charset="0"/>
              <a:buChar char="•"/>
            </a:pPr>
            <a:r>
              <a:rPr lang="en-US" sz="3200" dirty="0" smtClean="0"/>
              <a:t>Isolate RNA from live virus for study</a:t>
            </a:r>
          </a:p>
          <a:p>
            <a:pPr marL="457200" indent="-457200">
              <a:buFont typeface="Arial" pitchFamily="34" charset="0"/>
              <a:buChar char="•"/>
            </a:pPr>
            <a:r>
              <a:rPr lang="en-US" sz="3200" dirty="0" smtClean="0"/>
              <a:t>Perform SHAPE analysis for entire VSV genome </a:t>
            </a:r>
            <a:endParaRPr lang="en-US" sz="3200" dirty="0"/>
          </a:p>
        </p:txBody>
      </p:sp>
      <p:sp>
        <p:nvSpPr>
          <p:cNvPr id="2066" name="TextBox 2065"/>
          <p:cNvSpPr txBox="1"/>
          <p:nvPr/>
        </p:nvSpPr>
        <p:spPr>
          <a:xfrm>
            <a:off x="9259989" y="39691683"/>
            <a:ext cx="5953125" cy="2862322"/>
          </a:xfrm>
          <a:prstGeom prst="rect">
            <a:avLst/>
          </a:prstGeom>
          <a:noFill/>
        </p:spPr>
        <p:txBody>
          <a:bodyPr wrap="square" rtlCol="0">
            <a:spAutoFit/>
          </a:bodyPr>
          <a:lstStyle/>
          <a:p>
            <a:r>
              <a:rPr lang="en-US" sz="2000" dirty="0"/>
              <a:t>Chen, Z., Green, T.J., </a:t>
            </a:r>
            <a:r>
              <a:rPr lang="en-US" sz="2000" dirty="0" err="1"/>
              <a:t>Luo</a:t>
            </a:r>
            <a:r>
              <a:rPr lang="en-US" sz="2000" dirty="0"/>
              <a:t>, M. &amp; Li, H. </a:t>
            </a:r>
            <a:r>
              <a:rPr lang="en-US" sz="2000" dirty="0" smtClean="0"/>
              <a:t>Visualizing</a:t>
            </a:r>
          </a:p>
          <a:p>
            <a:r>
              <a:rPr lang="en-US" sz="2000" dirty="0" smtClean="0"/>
              <a:t>   the </a:t>
            </a:r>
            <a:r>
              <a:rPr lang="en-US" sz="2000" dirty="0"/>
              <a:t>RNA Molecule in the </a:t>
            </a:r>
            <a:r>
              <a:rPr lang="en-US" sz="2000" dirty="0" smtClean="0"/>
              <a:t>Bacterially Expressed</a:t>
            </a:r>
          </a:p>
          <a:p>
            <a:r>
              <a:rPr lang="en-US" sz="2000" dirty="0"/>
              <a:t> </a:t>
            </a:r>
            <a:r>
              <a:rPr lang="en-US" sz="2000" dirty="0" smtClean="0"/>
              <a:t>  </a:t>
            </a:r>
            <a:r>
              <a:rPr lang="en-US" sz="2000" dirty="0"/>
              <a:t>Vesicular Stomatitis </a:t>
            </a:r>
            <a:r>
              <a:rPr lang="en-US" sz="2000" dirty="0" smtClean="0"/>
              <a:t>Virus Nucleoprotein-RNA </a:t>
            </a:r>
          </a:p>
          <a:p>
            <a:r>
              <a:rPr lang="en-US" sz="2000" dirty="0"/>
              <a:t> </a:t>
            </a:r>
            <a:r>
              <a:rPr lang="en-US" sz="2000" dirty="0" smtClean="0"/>
              <a:t>  Complex</a:t>
            </a:r>
            <a:r>
              <a:rPr lang="en-US" sz="2000" dirty="0"/>
              <a:t>. </a:t>
            </a:r>
            <a:r>
              <a:rPr lang="en-US" sz="2000" i="1" dirty="0"/>
              <a:t>Structure</a:t>
            </a:r>
            <a:r>
              <a:rPr lang="en-US" sz="2000" dirty="0"/>
              <a:t> </a:t>
            </a:r>
            <a:r>
              <a:rPr lang="en-US" sz="2000" b="1" dirty="0"/>
              <a:t>12</a:t>
            </a:r>
            <a:r>
              <a:rPr lang="en-US" sz="2000" dirty="0"/>
              <a:t>, </a:t>
            </a:r>
            <a:r>
              <a:rPr lang="en-US" sz="2000" dirty="0" smtClean="0"/>
              <a:t>227-235 </a:t>
            </a:r>
            <a:r>
              <a:rPr lang="en-US" sz="2000" dirty="0"/>
              <a:t>(2004).</a:t>
            </a:r>
            <a:endParaRPr lang="en-US" sz="2000" dirty="0" smtClean="0"/>
          </a:p>
          <a:p>
            <a:r>
              <a:rPr lang="en-US" sz="2000" dirty="0" smtClean="0"/>
              <a:t>Mortimer S.A., Weeks K.W. Time-resolved RNA</a:t>
            </a:r>
          </a:p>
          <a:p>
            <a:r>
              <a:rPr lang="en-US" sz="2000" dirty="0" smtClean="0"/>
              <a:t>   SHAPE chemistry: quantitative RNA structure</a:t>
            </a:r>
          </a:p>
          <a:p>
            <a:r>
              <a:rPr lang="en-US" sz="2000" dirty="0"/>
              <a:t> </a:t>
            </a:r>
            <a:r>
              <a:rPr lang="en-US" sz="2000" dirty="0" smtClean="0"/>
              <a:t>  analysis in one-second snapshots and at single-</a:t>
            </a:r>
          </a:p>
          <a:p>
            <a:r>
              <a:rPr lang="en-US" sz="2000" dirty="0"/>
              <a:t> </a:t>
            </a:r>
            <a:r>
              <a:rPr lang="en-US" sz="2000" dirty="0" smtClean="0"/>
              <a:t>  nucleotide resolution. </a:t>
            </a:r>
            <a:r>
              <a:rPr lang="en-US" sz="2000" i="1" dirty="0" smtClean="0"/>
              <a:t>Nature</a:t>
            </a:r>
            <a:r>
              <a:rPr lang="en-US" sz="2000" dirty="0" smtClean="0"/>
              <a:t>. </a:t>
            </a:r>
            <a:r>
              <a:rPr lang="en-US" sz="2000" b="1" dirty="0" smtClean="0"/>
              <a:t>4</a:t>
            </a:r>
            <a:r>
              <a:rPr lang="en-US" sz="2000" dirty="0" smtClean="0"/>
              <a:t>, 1413-1421</a:t>
            </a:r>
          </a:p>
          <a:p>
            <a:r>
              <a:rPr lang="en-US" sz="2000" dirty="0"/>
              <a:t> </a:t>
            </a:r>
            <a:r>
              <a:rPr lang="en-US" sz="2000" dirty="0" smtClean="0"/>
              <a:t>  (2009).   </a:t>
            </a:r>
            <a:endParaRPr lang="en-US" sz="2000" dirty="0"/>
          </a:p>
        </p:txBody>
      </p:sp>
      <p:sp>
        <p:nvSpPr>
          <p:cNvPr id="2067" name="5-Point Star 2066"/>
          <p:cNvSpPr/>
          <p:nvPr/>
        </p:nvSpPr>
        <p:spPr bwMode="auto">
          <a:xfrm>
            <a:off x="23591206" y="12430376"/>
            <a:ext cx="457200" cy="434285"/>
          </a:xfrm>
          <a:prstGeom prst="star5">
            <a:avLst>
              <a:gd name="adj" fmla="val 15814"/>
              <a:gd name="hf" fmla="val 105146"/>
              <a:gd name="vf" fmla="val 110557"/>
            </a:avLst>
          </a:prstGeom>
          <a:solidFill>
            <a:srgbClr val="CC99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sp>
        <p:nvSpPr>
          <p:cNvPr id="2068" name="TextBox 2067"/>
          <p:cNvSpPr txBox="1"/>
          <p:nvPr/>
        </p:nvSpPr>
        <p:spPr>
          <a:xfrm>
            <a:off x="8143665" y="28432605"/>
            <a:ext cx="18972793" cy="584775"/>
          </a:xfrm>
          <a:prstGeom prst="rect">
            <a:avLst/>
          </a:prstGeom>
          <a:noFill/>
        </p:spPr>
        <p:txBody>
          <a:bodyPr wrap="square" rtlCol="0">
            <a:spAutoFit/>
          </a:bodyPr>
          <a:lstStyle/>
          <a:p>
            <a:r>
              <a:rPr lang="en-US" sz="3200" dirty="0" smtClean="0"/>
              <a:t>Results (Fig 6-8) shown correspond to anti-genomic encoded N protein indicated as      in Figures 2 &amp; 5. </a:t>
            </a:r>
            <a:endParaRPr lang="en-US" sz="3200" dirty="0"/>
          </a:p>
        </p:txBody>
      </p:sp>
      <p:sp>
        <p:nvSpPr>
          <p:cNvPr id="75" name="5-Point Star 74"/>
          <p:cNvSpPr/>
          <p:nvPr/>
        </p:nvSpPr>
        <p:spPr bwMode="auto">
          <a:xfrm>
            <a:off x="23335062" y="28507849"/>
            <a:ext cx="457200" cy="434285"/>
          </a:xfrm>
          <a:prstGeom prst="star5">
            <a:avLst>
              <a:gd name="adj" fmla="val 15814"/>
              <a:gd name="hf" fmla="val 105146"/>
              <a:gd name="vf" fmla="val 110557"/>
            </a:avLst>
          </a:prstGeom>
          <a:solidFill>
            <a:srgbClr val="CC99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pic>
        <p:nvPicPr>
          <p:cNvPr id="76" name="Picture 75"/>
          <p:cNvPicPr>
            <a:picLocks noChangeAspect="1"/>
          </p:cNvPicPr>
          <p:nvPr/>
        </p:nvPicPr>
        <p:blipFill rotWithShape="1">
          <a:blip r:embed="rId9" cstate="print">
            <a:extLst>
              <a:ext uri="{28A0092B-C50C-407E-A947-70E740481C1C}">
                <a14:useLocalDpi xmlns:a14="http://schemas.microsoft.com/office/drawing/2010/main" xmlns="" val="0"/>
              </a:ext>
            </a:extLst>
          </a:blip>
          <a:srcRect l="10748" t="37217" r="54302" b="31392"/>
          <a:stretch/>
        </p:blipFill>
        <p:spPr>
          <a:xfrm>
            <a:off x="1703910" y="29784760"/>
            <a:ext cx="3322784" cy="4456709"/>
          </a:xfrm>
          <a:prstGeom prst="rect">
            <a:avLst/>
          </a:prstGeom>
          <a:ln w="3175" cap="sq">
            <a:noFill/>
            <a:miter lim="800000"/>
          </a:ln>
          <a:effectLst>
            <a:outerShdw blurRad="57150" dist="50800" dir="2700000" algn="tl" rotWithShape="0">
              <a:srgbClr val="000000">
                <a:alpha val="40000"/>
              </a:srgbClr>
            </a:outerShdw>
          </a:effectLst>
        </p:spPr>
      </p:pic>
      <p:sp>
        <p:nvSpPr>
          <p:cNvPr id="2069" name="TextBox 2068"/>
          <p:cNvSpPr txBox="1"/>
          <p:nvPr/>
        </p:nvSpPr>
        <p:spPr>
          <a:xfrm>
            <a:off x="6028268" y="30982064"/>
            <a:ext cx="6510701" cy="2062103"/>
          </a:xfrm>
          <a:prstGeom prst="rect">
            <a:avLst/>
          </a:prstGeom>
          <a:noFill/>
        </p:spPr>
        <p:txBody>
          <a:bodyPr wrap="square" rtlCol="0">
            <a:spAutoFit/>
          </a:bodyPr>
          <a:lstStyle/>
          <a:p>
            <a:r>
              <a:rPr lang="en-US" sz="3200" b="1" dirty="0" smtClean="0"/>
              <a:t>Figure 5. </a:t>
            </a:r>
            <a:r>
              <a:rPr lang="en-US" sz="3200" dirty="0" err="1" smtClean="0"/>
              <a:t>Agarose</a:t>
            </a:r>
            <a:r>
              <a:rPr lang="en-US" sz="3200" b="1" dirty="0" smtClean="0"/>
              <a:t> </a:t>
            </a:r>
            <a:r>
              <a:rPr lang="en-US" sz="3200" dirty="0"/>
              <a:t>g</a:t>
            </a:r>
            <a:r>
              <a:rPr lang="en-US" sz="3200" dirty="0" smtClean="0"/>
              <a:t>el electrophoreses of 3 pieces of purified RNA transcript of VSV genome.  </a:t>
            </a:r>
            <a:endParaRPr lang="en-US" sz="3200" b="1" dirty="0"/>
          </a:p>
        </p:txBody>
      </p:sp>
      <p:sp>
        <p:nvSpPr>
          <p:cNvPr id="2072" name="TextBox 2071"/>
          <p:cNvSpPr txBox="1"/>
          <p:nvPr/>
        </p:nvSpPr>
        <p:spPr>
          <a:xfrm>
            <a:off x="3611881" y="32969133"/>
            <a:ext cx="1528884" cy="738664"/>
          </a:xfrm>
          <a:prstGeom prst="rect">
            <a:avLst/>
          </a:prstGeom>
          <a:solidFill>
            <a:srgbClr val="CC9900"/>
          </a:solidFill>
          <a:ln>
            <a:solidFill>
              <a:schemeClr val="tx1"/>
            </a:solidFill>
          </a:ln>
        </p:spPr>
        <p:txBody>
          <a:bodyPr wrap="square" rtlCol="0">
            <a:spAutoFit/>
          </a:bodyPr>
          <a:lstStyle/>
          <a:p>
            <a:pPr algn="ctr"/>
            <a:r>
              <a:rPr lang="en-US" sz="2400" b="1" dirty="0" smtClean="0"/>
              <a:t> </a:t>
            </a:r>
            <a:r>
              <a:rPr lang="en-US" sz="1800" b="1" dirty="0" smtClean="0"/>
              <a:t>Genomic M</a:t>
            </a:r>
          </a:p>
          <a:p>
            <a:pPr algn="ctr"/>
            <a:r>
              <a:rPr lang="en-US" sz="1800" b="1" dirty="0" smtClean="0"/>
              <a:t>831 </a:t>
            </a:r>
            <a:r>
              <a:rPr lang="en-US" sz="1800" b="1" dirty="0" err="1" smtClean="0"/>
              <a:t>bp</a:t>
            </a:r>
            <a:endParaRPr lang="en-US" sz="1800" b="1" dirty="0"/>
          </a:p>
        </p:txBody>
      </p:sp>
      <p:sp>
        <p:nvSpPr>
          <p:cNvPr id="81" name="5-Point Star 80"/>
          <p:cNvSpPr/>
          <p:nvPr/>
        </p:nvSpPr>
        <p:spPr bwMode="auto">
          <a:xfrm>
            <a:off x="2987218" y="31119197"/>
            <a:ext cx="457200" cy="434285"/>
          </a:xfrm>
          <a:prstGeom prst="star5">
            <a:avLst>
              <a:gd name="adj" fmla="val 15814"/>
              <a:gd name="hf" fmla="val 105146"/>
              <a:gd name="vf" fmla="val 110557"/>
            </a:avLst>
          </a:prstGeom>
          <a:solidFill>
            <a:srgbClr val="CC99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sp>
        <p:nvSpPr>
          <p:cNvPr id="83" name="TextBox 82"/>
          <p:cNvSpPr txBox="1"/>
          <p:nvPr/>
        </p:nvSpPr>
        <p:spPr>
          <a:xfrm>
            <a:off x="2205543" y="30264987"/>
            <a:ext cx="2020549" cy="738664"/>
          </a:xfrm>
          <a:prstGeom prst="rect">
            <a:avLst/>
          </a:prstGeom>
          <a:solidFill>
            <a:srgbClr val="CC9900"/>
          </a:solidFill>
          <a:ln>
            <a:solidFill>
              <a:schemeClr val="tx1"/>
            </a:solidFill>
          </a:ln>
        </p:spPr>
        <p:txBody>
          <a:bodyPr wrap="square" rtlCol="0">
            <a:spAutoFit/>
          </a:bodyPr>
          <a:lstStyle/>
          <a:p>
            <a:pPr algn="ctr"/>
            <a:r>
              <a:rPr lang="en-US" sz="2400" b="1" dirty="0" smtClean="0"/>
              <a:t> </a:t>
            </a:r>
            <a:r>
              <a:rPr lang="en-US" sz="1800" b="1" dirty="0"/>
              <a:t>Anti-Genomic N</a:t>
            </a:r>
          </a:p>
          <a:p>
            <a:pPr algn="ctr"/>
            <a:r>
              <a:rPr lang="en-US" sz="1800" b="1" dirty="0"/>
              <a:t>1,326 </a:t>
            </a:r>
            <a:r>
              <a:rPr lang="en-US" sz="1800" b="1" dirty="0" err="1"/>
              <a:t>bp</a:t>
            </a:r>
            <a:endParaRPr lang="en-US" sz="1800" b="1" dirty="0"/>
          </a:p>
        </p:txBody>
      </p:sp>
      <p:sp>
        <p:nvSpPr>
          <p:cNvPr id="85" name="TextBox 84"/>
          <p:cNvSpPr txBox="1"/>
          <p:nvPr/>
        </p:nvSpPr>
        <p:spPr>
          <a:xfrm>
            <a:off x="1522461" y="32951286"/>
            <a:ext cx="1464757" cy="646331"/>
          </a:xfrm>
          <a:prstGeom prst="rect">
            <a:avLst/>
          </a:prstGeom>
          <a:solidFill>
            <a:srgbClr val="CC9900"/>
          </a:solidFill>
          <a:ln>
            <a:solidFill>
              <a:schemeClr val="tx1"/>
            </a:solidFill>
          </a:ln>
        </p:spPr>
        <p:txBody>
          <a:bodyPr wrap="square" rtlCol="0">
            <a:spAutoFit/>
          </a:bodyPr>
          <a:lstStyle/>
          <a:p>
            <a:pPr algn="ctr"/>
            <a:r>
              <a:rPr lang="en-US" sz="1800" b="1" dirty="0" smtClean="0"/>
              <a:t> </a:t>
            </a:r>
            <a:r>
              <a:rPr lang="en-US" sz="1800" b="1" dirty="0"/>
              <a:t>Genomic N</a:t>
            </a:r>
          </a:p>
          <a:p>
            <a:pPr algn="ctr"/>
            <a:r>
              <a:rPr lang="en-US" sz="1800" b="1" dirty="0"/>
              <a:t>1,326 </a:t>
            </a:r>
            <a:r>
              <a:rPr lang="en-US" sz="1800" b="1" dirty="0" err="1"/>
              <a:t>bp</a:t>
            </a:r>
            <a:endParaRPr lang="en-US" sz="1800" b="1" dirty="0"/>
          </a:p>
        </p:txBody>
      </p:sp>
      <p:pic>
        <p:nvPicPr>
          <p:cNvPr id="87"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450451" y="17554883"/>
            <a:ext cx="5525326" cy="7934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74" name="TextBox 2073"/>
          <p:cNvSpPr txBox="1"/>
          <p:nvPr/>
        </p:nvSpPr>
        <p:spPr>
          <a:xfrm>
            <a:off x="12073405" y="25875764"/>
            <a:ext cx="6146191" cy="1077218"/>
          </a:xfrm>
          <a:prstGeom prst="rect">
            <a:avLst/>
          </a:prstGeom>
          <a:noFill/>
        </p:spPr>
        <p:txBody>
          <a:bodyPr wrap="square" rtlCol="0">
            <a:spAutoFit/>
          </a:bodyPr>
          <a:lstStyle/>
          <a:p>
            <a:r>
              <a:rPr lang="en-US" sz="3200" b="1" dirty="0" smtClean="0"/>
              <a:t>Figure 3. </a:t>
            </a:r>
            <a:r>
              <a:rPr lang="en-US" sz="3200" dirty="0" smtClean="0"/>
              <a:t>Process by which VSV RNA was obtained for study. </a:t>
            </a:r>
            <a:endParaRPr lang="en-US" sz="3200" b="1" dirty="0"/>
          </a:p>
        </p:txBody>
      </p:sp>
      <p:sp>
        <p:nvSpPr>
          <p:cNvPr id="2075" name="Rectangle 2074"/>
          <p:cNvSpPr/>
          <p:nvPr/>
        </p:nvSpPr>
        <p:spPr bwMode="auto">
          <a:xfrm>
            <a:off x="22769951" y="20324936"/>
            <a:ext cx="821255" cy="3903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cxnSp>
        <p:nvCxnSpPr>
          <p:cNvPr id="34" name="Curved Connector 33"/>
          <p:cNvCxnSpPr/>
          <p:nvPr/>
        </p:nvCxnSpPr>
        <p:spPr bwMode="auto">
          <a:xfrm flipV="1">
            <a:off x="16123924" y="19326043"/>
            <a:ext cx="6206689" cy="5882302"/>
          </a:xfrm>
          <a:prstGeom prst="curvedConnector3">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54" name="Rectangle 53"/>
          <p:cNvSpPr/>
          <p:nvPr/>
        </p:nvSpPr>
        <p:spPr bwMode="auto">
          <a:xfrm>
            <a:off x="21085229" y="35871050"/>
            <a:ext cx="10902558" cy="2897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57600" rtl="0" eaLnBrk="1" fontAlgn="base" latinLnBrk="0" hangingPunct="1">
              <a:lnSpc>
                <a:spcPct val="100000"/>
              </a:lnSpc>
              <a:spcBef>
                <a:spcPct val="0"/>
              </a:spcBef>
              <a:spcAft>
                <a:spcPct val="0"/>
              </a:spcAft>
              <a:buClrTx/>
              <a:buSzTx/>
              <a:buFontTx/>
              <a:buNone/>
              <a:tabLst/>
            </a:pPr>
            <a:endParaRPr kumimoji="0" lang="en-US" sz="7200" b="0" i="0" u="none" strike="noStrike" cap="none" normalizeH="0" baseline="0" smtClean="0">
              <a:ln>
                <a:noFill/>
              </a:ln>
              <a:solidFill>
                <a:schemeClr val="tx1"/>
              </a:solidFill>
              <a:effectLst/>
              <a:latin typeface="Arial" charset="0"/>
              <a:cs typeface="Arial" charset="0"/>
            </a:endParaRPr>
          </a:p>
        </p:txBody>
      </p:sp>
      <p:pic>
        <p:nvPicPr>
          <p:cNvPr id="58" name="Picture 57" descr="WFU_Univ_H_RGB.jpg"/>
          <p:cNvPicPr>
            <a:picLocks noChangeAspect="1"/>
          </p:cNvPicPr>
          <p:nvPr/>
        </p:nvPicPr>
        <p:blipFill>
          <a:blip r:embed="rId11" cstate="print"/>
          <a:stretch>
            <a:fillRect/>
          </a:stretch>
        </p:blipFill>
        <p:spPr>
          <a:xfrm>
            <a:off x="23313031" y="39534763"/>
            <a:ext cx="8792564" cy="276802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57600" rtl="0" eaLnBrk="1" fontAlgn="base" latinLnBrk="0" hangingPunct="1">
          <a:lnSpc>
            <a:spcPct val="100000"/>
          </a:lnSpc>
          <a:spcBef>
            <a:spcPct val="0"/>
          </a:spcBef>
          <a:spcAft>
            <a:spcPct val="0"/>
          </a:spcAft>
          <a:buClrTx/>
          <a:buSzTx/>
          <a:buFontTx/>
          <a:buNone/>
          <a:tabLst/>
          <a:defRPr kumimoji="0" lang="en-US" sz="7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57600" rtl="0" eaLnBrk="1" fontAlgn="base" latinLnBrk="0" hangingPunct="1">
          <a:lnSpc>
            <a:spcPct val="100000"/>
          </a:lnSpc>
          <a:spcBef>
            <a:spcPct val="0"/>
          </a:spcBef>
          <a:spcAft>
            <a:spcPct val="0"/>
          </a:spcAft>
          <a:buClrTx/>
          <a:buSzTx/>
          <a:buFontTx/>
          <a:buNone/>
          <a:tabLst/>
          <a:defRPr kumimoji="0" lang="en-US" sz="7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8591</TotalTime>
  <Words>614</Words>
  <Application>Microsoft Office PowerPoint</Application>
  <PresentationFormat>Custom</PresentationFormat>
  <Paragraphs>52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Wake Forest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Wake Forest</dc:creator>
  <cp:lastModifiedBy>Rebecca Alexander</cp:lastModifiedBy>
  <cp:revision>93</cp:revision>
  <dcterms:created xsi:type="dcterms:W3CDTF">2004-11-07T00:59:37Z</dcterms:created>
  <dcterms:modified xsi:type="dcterms:W3CDTF">2011-09-14T21:07:16Z</dcterms:modified>
</cp:coreProperties>
</file>