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Economica"/>
      <p:regular r:id="rId14"/>
      <p:bold r:id="rId15"/>
      <p:italic r:id="rId16"/>
      <p:boldItalic r:id="rId17"/>
    </p:embeddedFont>
    <p:embeddedFont>
      <p:font typeface="Open Sans"/>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OpenSans-italic.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OpenSans-bold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Economica-bold.fntdata"/><Relationship Id="rId14" Type="http://schemas.openxmlformats.org/officeDocument/2006/relationships/font" Target="fonts/Economica-regular.fntdata"/><Relationship Id="rId17" Type="http://schemas.openxmlformats.org/officeDocument/2006/relationships/font" Target="fonts/Economica-boldItalic.fntdata"/><Relationship Id="rId16" Type="http://schemas.openxmlformats.org/officeDocument/2006/relationships/font" Target="fonts/Economica-italic.fntdata"/><Relationship Id="rId5" Type="http://schemas.openxmlformats.org/officeDocument/2006/relationships/notesMaster" Target="notesMasters/notesMaster1.xml"/><Relationship Id="rId19" Type="http://schemas.openxmlformats.org/officeDocument/2006/relationships/font" Target="fonts/OpenSans-bold.fntdata"/><Relationship Id="rId6" Type="http://schemas.openxmlformats.org/officeDocument/2006/relationships/slide" Target="slides/slide1.xml"/><Relationship Id="rId18" Type="http://schemas.openxmlformats.org/officeDocument/2006/relationships/font" Target="fonts/OpenSans-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57e3ab77963b5b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57e3ab77963b5b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20bfc5aa512a47f1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20bfc5aa512a47f1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57e3ab77963b5b2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57e3ab77963b5b2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1f99da3d3e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1f99da3d3e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57e3ab77963b5b2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57e3ab77963b5b2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1f99da3d3e3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1f99da3d3e3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1f99da3d3e3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1f99da3d3e3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2744013" y="756700"/>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1" name="Google Shape;11;p2"/>
          <p:cNvSpPr/>
          <p:nvPr/>
        </p:nvSpPr>
        <p:spPr>
          <a:xfrm rot="10800000">
            <a:off x="5318350" y="32667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Google Shape;12;p2"/>
          <p:cNvSpPr txBox="1"/>
          <p:nvPr>
            <p:ph type="ctrTitle"/>
          </p:nvPr>
        </p:nvSpPr>
        <p:spPr>
          <a:xfrm>
            <a:off x="3044700" y="1444255"/>
            <a:ext cx="3054600" cy="15372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3" name="Google Shape;13;p2"/>
          <p:cNvSpPr txBox="1"/>
          <p:nvPr>
            <p:ph idx="1" type="subTitle"/>
          </p:nvPr>
        </p:nvSpPr>
        <p:spPr>
          <a:xfrm>
            <a:off x="3044700" y="3116580"/>
            <a:ext cx="3054600" cy="701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1" name="Shape 51"/>
        <p:cNvGrpSpPr/>
        <p:nvPr/>
      </p:nvGrpSpPr>
      <p:grpSpPr>
        <a:xfrm>
          <a:off x="0" y="0"/>
          <a:ext cx="0" cy="0"/>
          <a:chOff x="0" y="0"/>
          <a:chExt cx="0" cy="0"/>
        </a:xfrm>
      </p:grpSpPr>
      <p:sp>
        <p:nvSpPr>
          <p:cNvPr id="52" name="Google Shape;52;p1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11"/>
          <p:cNvSpPr txBox="1"/>
          <p:nvPr>
            <p:ph hasCustomPrompt="1" type="title"/>
          </p:nvPr>
        </p:nvSpPr>
        <p:spPr>
          <a:xfrm>
            <a:off x="311700" y="957125"/>
            <a:ext cx="8520600" cy="21288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Google Shape;54;p11"/>
          <p:cNvSpPr txBox="1"/>
          <p:nvPr>
            <p:ph idx="1" type="body"/>
          </p:nvPr>
        </p:nvSpPr>
        <p:spPr>
          <a:xfrm>
            <a:off x="311700" y="3162000"/>
            <a:ext cx="85206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5" name="Google Shape;55;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p:nvPr/>
        </p:nvSpPr>
        <p:spPr>
          <a:xfrm flipH="1">
            <a:off x="7595938" y="4602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 name="Google Shape;17;p3"/>
          <p:cNvSpPr/>
          <p:nvPr/>
        </p:nvSpPr>
        <p:spPr>
          <a:xfrm flipH="1" rot="10800000">
            <a:off x="466425" y="35583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Google Shape;18;p3"/>
          <p:cNvSpPr txBox="1"/>
          <p:nvPr>
            <p:ph type="title"/>
          </p:nvPr>
        </p:nvSpPr>
        <p:spPr>
          <a:xfrm>
            <a:off x="773700" y="1806450"/>
            <a:ext cx="7596600" cy="15306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4"/>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Google Shape;23;p4"/>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sp>
        <p:nvSpPr>
          <p:cNvPr id="26" name="Google Shape;26;p5"/>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7" name="Google Shape;27;p5"/>
          <p:cNvSpPr txBox="1"/>
          <p:nvPr>
            <p:ph idx="1" type="body"/>
          </p:nvPr>
        </p:nvSpPr>
        <p:spPr>
          <a:xfrm>
            <a:off x="311700" y="1225225"/>
            <a:ext cx="3999900" cy="3354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2" type="body"/>
          </p:nvPr>
        </p:nvSpPr>
        <p:spPr>
          <a:xfrm>
            <a:off x="4832400" y="1225225"/>
            <a:ext cx="3999900" cy="3354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2" name="Google Shape;32;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3" name="Shape 33"/>
        <p:cNvGrpSpPr/>
        <p:nvPr/>
      </p:nvGrpSpPr>
      <p:grpSpPr>
        <a:xfrm>
          <a:off x="0" y="0"/>
          <a:ext cx="0" cy="0"/>
          <a:chOff x="0" y="0"/>
          <a:chExt cx="0" cy="0"/>
        </a:xfrm>
      </p:grpSpPr>
      <p:sp>
        <p:nvSpPr>
          <p:cNvPr id="34" name="Google Shape;34;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5" name="Google Shape;35;p7"/>
          <p:cNvSpPr txBox="1"/>
          <p:nvPr>
            <p:ph idx="1" type="body"/>
          </p:nvPr>
        </p:nvSpPr>
        <p:spPr>
          <a:xfrm>
            <a:off x="311700" y="1399400"/>
            <a:ext cx="2808000" cy="27849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6" name="Google Shape;36;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7" name="Shape 37"/>
        <p:cNvGrpSpPr/>
        <p:nvPr/>
      </p:nvGrpSpPr>
      <p:grpSpPr>
        <a:xfrm>
          <a:off x="0" y="0"/>
          <a:ext cx="0" cy="0"/>
          <a:chOff x="0" y="0"/>
          <a:chExt cx="0" cy="0"/>
        </a:xfrm>
      </p:grpSpPr>
      <p:sp>
        <p:nvSpPr>
          <p:cNvPr id="38" name="Google Shape;38;p8"/>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8"/>
          <p:cNvSpPr txBox="1"/>
          <p:nvPr>
            <p:ph type="title"/>
          </p:nvPr>
        </p:nvSpPr>
        <p:spPr>
          <a:xfrm>
            <a:off x="490250" y="450150"/>
            <a:ext cx="5878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0" name="Google Shape;4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1" name="Shape 41"/>
        <p:cNvGrpSpPr/>
        <p:nvPr/>
      </p:nvGrpSpPr>
      <p:grpSpPr>
        <a:xfrm>
          <a:off x="0" y="0"/>
          <a:ext cx="0" cy="0"/>
          <a:chOff x="0" y="0"/>
          <a:chExt cx="0" cy="0"/>
        </a:xfrm>
      </p:grpSpPr>
      <p:sp>
        <p:nvSpPr>
          <p:cNvPr id="42" name="Google Shape;42;p9"/>
          <p:cNvSpPr/>
          <p:nvPr/>
        </p:nvSpPr>
        <p:spPr>
          <a:xfrm>
            <a:off x="4572000" y="-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3" name="Google Shape;43;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4" name="Google Shape;44;p9"/>
          <p:cNvSpPr txBox="1"/>
          <p:nvPr>
            <p:ph type="title"/>
          </p:nvPr>
        </p:nvSpPr>
        <p:spPr>
          <a:xfrm>
            <a:off x="265500" y="929275"/>
            <a:ext cx="4045200" cy="1786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p:txBody>
      </p:sp>
      <p:sp>
        <p:nvSpPr>
          <p:cNvPr id="45" name="Google Shape;45;p9"/>
          <p:cNvSpPr txBox="1"/>
          <p:nvPr>
            <p:ph idx="1" type="subTitle"/>
          </p:nvPr>
        </p:nvSpPr>
        <p:spPr>
          <a:xfrm>
            <a:off x="265500" y="2769001"/>
            <a:ext cx="4045200" cy="1574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6" name="Google Shape;46;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7" name="Google Shape;47;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8" name="Shape 48"/>
        <p:cNvGrpSpPr/>
        <p:nvPr/>
      </p:nvGrpSpPr>
      <p:grpSpPr>
        <a:xfrm>
          <a:off x="0" y="0"/>
          <a:ext cx="0" cy="0"/>
          <a:chOff x="0" y="0"/>
          <a:chExt cx="0" cy="0"/>
        </a:xfrm>
      </p:grpSpPr>
      <p:sp>
        <p:nvSpPr>
          <p:cNvPr id="49" name="Google Shape;49;p10"/>
          <p:cNvSpPr txBox="1"/>
          <p:nvPr>
            <p:ph idx="1" type="body"/>
          </p:nvPr>
        </p:nvSpPr>
        <p:spPr>
          <a:xfrm>
            <a:off x="319500" y="42189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0" name="Google Shape;50;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lux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Google Shape;7;p1"/>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3"/>
          <p:cNvSpPr txBox="1"/>
          <p:nvPr>
            <p:ph type="ctrTitle"/>
          </p:nvPr>
        </p:nvSpPr>
        <p:spPr>
          <a:xfrm>
            <a:off x="3044700" y="1444255"/>
            <a:ext cx="3054600" cy="15372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a:t>College Committee</a:t>
            </a:r>
            <a:endParaRPr/>
          </a:p>
          <a:p>
            <a:pPr indent="0" lvl="0" marL="0" rtl="0" algn="ctr">
              <a:spcBef>
                <a:spcPts val="0"/>
              </a:spcBef>
              <a:spcAft>
                <a:spcPts val="0"/>
              </a:spcAft>
              <a:buNone/>
            </a:pPr>
            <a:r>
              <a:rPr lang="en"/>
              <a:t>Report</a:t>
            </a:r>
            <a:endParaRPr/>
          </a:p>
        </p:txBody>
      </p:sp>
      <p:sp>
        <p:nvSpPr>
          <p:cNvPr id="63" name="Google Shape;63;p13"/>
          <p:cNvSpPr txBox="1"/>
          <p:nvPr>
            <p:ph idx="1" type="subTitle"/>
          </p:nvPr>
        </p:nvSpPr>
        <p:spPr>
          <a:xfrm>
            <a:off x="3044700" y="3116580"/>
            <a:ext cx="3054600" cy="7014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March 2023</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4"/>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highlight>
                  <a:schemeClr val="lt2"/>
                </a:highlight>
              </a:rPr>
              <a:t>6</a:t>
            </a:r>
            <a:r>
              <a:rPr lang="en">
                <a:highlight>
                  <a:schemeClr val="lt2"/>
                </a:highlight>
              </a:rPr>
              <a:t> General Topics of Importance </a:t>
            </a:r>
            <a:endParaRPr>
              <a:highlight>
                <a:schemeClr val="lt2"/>
              </a:highlight>
            </a:endParaRPr>
          </a:p>
        </p:txBody>
      </p:sp>
      <p:sp>
        <p:nvSpPr>
          <p:cNvPr id="69" name="Google Shape;69;p14"/>
          <p:cNvSpPr txBox="1"/>
          <p:nvPr>
            <p:ph idx="1" type="body"/>
          </p:nvPr>
        </p:nvSpPr>
        <p:spPr>
          <a:xfrm>
            <a:off x="311675" y="1486250"/>
            <a:ext cx="8782500" cy="3396300"/>
          </a:xfrm>
          <a:prstGeom prst="rect">
            <a:avLst/>
          </a:prstGeom>
        </p:spPr>
        <p:txBody>
          <a:bodyPr anchorCtr="0" anchor="t" bIns="91425" lIns="91425" spcFirstLastPara="1" rIns="91425" wrap="square" tIns="91425">
            <a:normAutofit lnSpcReduction="10000"/>
          </a:bodyPr>
          <a:lstStyle/>
          <a:p>
            <a:pPr indent="-361950" lvl="0" marL="457200" rtl="0" algn="l">
              <a:lnSpc>
                <a:spcPct val="100000"/>
              </a:lnSpc>
              <a:spcBef>
                <a:spcPts val="0"/>
              </a:spcBef>
              <a:spcAft>
                <a:spcPts val="0"/>
              </a:spcAft>
              <a:buSzPts val="2100"/>
              <a:buAutoNum type="arabicPeriod"/>
            </a:pPr>
            <a:r>
              <a:rPr lang="en" sz="2100"/>
              <a:t>Faculty Handbook</a:t>
            </a:r>
            <a:endParaRPr sz="2100"/>
          </a:p>
          <a:p>
            <a:pPr indent="0" lvl="0" marL="457200" rtl="0" algn="l">
              <a:lnSpc>
                <a:spcPct val="100000"/>
              </a:lnSpc>
              <a:spcBef>
                <a:spcPts val="0"/>
              </a:spcBef>
              <a:spcAft>
                <a:spcPts val="0"/>
              </a:spcAft>
              <a:buNone/>
            </a:pPr>
            <a:r>
              <a:t/>
            </a:r>
            <a:endParaRPr sz="2100"/>
          </a:p>
          <a:p>
            <a:pPr indent="-361950" lvl="0" marL="457200" rtl="0" algn="l">
              <a:lnSpc>
                <a:spcPct val="100000"/>
              </a:lnSpc>
              <a:spcBef>
                <a:spcPts val="0"/>
              </a:spcBef>
              <a:spcAft>
                <a:spcPts val="0"/>
              </a:spcAft>
              <a:buSzPts val="2100"/>
              <a:buAutoNum type="arabicPeriod"/>
            </a:pPr>
            <a:r>
              <a:rPr lang="en" sz="2100"/>
              <a:t>College T&amp;P Denial Appeal Process</a:t>
            </a:r>
            <a:endParaRPr sz="2100"/>
          </a:p>
          <a:p>
            <a:pPr indent="0" lvl="0" marL="457200" rtl="0" algn="l">
              <a:lnSpc>
                <a:spcPct val="100000"/>
              </a:lnSpc>
              <a:spcBef>
                <a:spcPts val="0"/>
              </a:spcBef>
              <a:spcAft>
                <a:spcPts val="0"/>
              </a:spcAft>
              <a:buNone/>
            </a:pPr>
            <a:r>
              <a:t/>
            </a:r>
            <a:endParaRPr sz="2100"/>
          </a:p>
          <a:p>
            <a:pPr indent="-361950" lvl="0" marL="457200" rtl="0" algn="l">
              <a:lnSpc>
                <a:spcPct val="100000"/>
              </a:lnSpc>
              <a:spcBef>
                <a:spcPts val="0"/>
              </a:spcBef>
              <a:spcAft>
                <a:spcPts val="0"/>
              </a:spcAft>
              <a:buSzPts val="2100"/>
              <a:buAutoNum type="arabicPeriod"/>
            </a:pPr>
            <a:r>
              <a:rPr lang="en" sz="2100"/>
              <a:t>Forthcoming Office of Institutional Equity</a:t>
            </a:r>
            <a:endParaRPr sz="2100"/>
          </a:p>
          <a:p>
            <a:pPr indent="0" lvl="0" marL="457200" rtl="0" algn="l">
              <a:lnSpc>
                <a:spcPct val="100000"/>
              </a:lnSpc>
              <a:spcBef>
                <a:spcPts val="0"/>
              </a:spcBef>
              <a:spcAft>
                <a:spcPts val="0"/>
              </a:spcAft>
              <a:buNone/>
            </a:pPr>
            <a:r>
              <a:t/>
            </a:r>
            <a:endParaRPr sz="2100"/>
          </a:p>
          <a:p>
            <a:pPr indent="-361950" lvl="0" marL="457200" rtl="0" algn="l">
              <a:lnSpc>
                <a:spcPct val="100000"/>
              </a:lnSpc>
              <a:spcBef>
                <a:spcPts val="0"/>
              </a:spcBef>
              <a:spcAft>
                <a:spcPts val="0"/>
              </a:spcAft>
              <a:buSzPts val="2100"/>
              <a:buAutoNum type="arabicPeriod"/>
            </a:pPr>
            <a:r>
              <a:rPr lang="en" sz="2100"/>
              <a:t>Technology Driving Curriculum Changes and Learning</a:t>
            </a:r>
            <a:endParaRPr sz="2100"/>
          </a:p>
          <a:p>
            <a:pPr indent="0" lvl="0" marL="457200" rtl="0" algn="l">
              <a:lnSpc>
                <a:spcPct val="100000"/>
              </a:lnSpc>
              <a:spcBef>
                <a:spcPts val="0"/>
              </a:spcBef>
              <a:spcAft>
                <a:spcPts val="0"/>
              </a:spcAft>
              <a:buNone/>
            </a:pPr>
            <a:r>
              <a:t/>
            </a:r>
            <a:endParaRPr sz="2100"/>
          </a:p>
          <a:p>
            <a:pPr indent="-361950" lvl="0" marL="457200" rtl="0" algn="l">
              <a:lnSpc>
                <a:spcPct val="100000"/>
              </a:lnSpc>
              <a:spcBef>
                <a:spcPts val="0"/>
              </a:spcBef>
              <a:spcAft>
                <a:spcPts val="0"/>
              </a:spcAft>
              <a:buSzPts val="2100"/>
              <a:buAutoNum type="arabicPeriod"/>
            </a:pPr>
            <a:r>
              <a:rPr lang="en" sz="2100"/>
              <a:t>Faculty Engagement with Strategic Framework Thematic Sessions</a:t>
            </a:r>
            <a:endParaRPr sz="2100"/>
          </a:p>
          <a:p>
            <a:pPr indent="0" lvl="0" marL="457200" rtl="0" algn="l">
              <a:lnSpc>
                <a:spcPct val="100000"/>
              </a:lnSpc>
              <a:spcBef>
                <a:spcPts val="0"/>
              </a:spcBef>
              <a:spcAft>
                <a:spcPts val="0"/>
              </a:spcAft>
              <a:buNone/>
            </a:pPr>
            <a:r>
              <a:t/>
            </a:r>
            <a:endParaRPr sz="2100"/>
          </a:p>
          <a:p>
            <a:pPr indent="-361950" lvl="0" marL="457200" rtl="0" algn="l">
              <a:lnSpc>
                <a:spcPct val="100000"/>
              </a:lnSpc>
              <a:spcBef>
                <a:spcPts val="0"/>
              </a:spcBef>
              <a:spcAft>
                <a:spcPts val="0"/>
              </a:spcAft>
              <a:buSzPts val="2100"/>
              <a:buAutoNum type="arabicPeriod"/>
            </a:pPr>
            <a:r>
              <a:rPr lang="en" sz="2100"/>
              <a:t>Collaborating with the New Dean</a:t>
            </a:r>
            <a:endParaRPr sz="21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5"/>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highlight>
                  <a:schemeClr val="lt2"/>
                </a:highlight>
              </a:rPr>
              <a:t>1. Faculty Handbook</a:t>
            </a:r>
            <a:endParaRPr>
              <a:highlight>
                <a:schemeClr val="lt2"/>
              </a:highlight>
            </a:endParaRPr>
          </a:p>
        </p:txBody>
      </p:sp>
      <p:sp>
        <p:nvSpPr>
          <p:cNvPr id="75" name="Google Shape;75;p15"/>
          <p:cNvSpPr txBox="1"/>
          <p:nvPr>
            <p:ph idx="1" type="body"/>
          </p:nvPr>
        </p:nvSpPr>
        <p:spPr>
          <a:xfrm>
            <a:off x="236750" y="1225375"/>
            <a:ext cx="8754900" cy="3776100"/>
          </a:xfrm>
          <a:prstGeom prst="rect">
            <a:avLst/>
          </a:prstGeom>
        </p:spPr>
        <p:txBody>
          <a:bodyPr anchorCtr="0" anchor="t" bIns="91425" lIns="91425" spcFirstLastPara="1" rIns="91425" wrap="square" tIns="91425">
            <a:normAutofit fontScale="92500" lnSpcReduction="10000"/>
          </a:bodyPr>
          <a:lstStyle/>
          <a:p>
            <a:pPr indent="0" lvl="0" marL="0" rtl="0" algn="l">
              <a:lnSpc>
                <a:spcPct val="100000"/>
              </a:lnSpc>
              <a:spcBef>
                <a:spcPts val="0"/>
              </a:spcBef>
              <a:spcAft>
                <a:spcPts val="0"/>
              </a:spcAft>
              <a:buClr>
                <a:schemeClr val="dk1"/>
              </a:buClr>
              <a:buSzPct val="64705"/>
              <a:buFont typeface="Arial"/>
              <a:buNone/>
            </a:pPr>
            <a:r>
              <a:rPr b="1" lang="en" sz="1700">
                <a:latin typeface="Arial"/>
                <a:ea typeface="Arial"/>
                <a:cs typeface="Arial"/>
                <a:sym typeface="Arial"/>
              </a:rPr>
              <a:t>The Faculty Handbook continues to be a top priority area for College Senators, who are grateful for the work of the Ad Hoc Faculty Handbook Faculty Senate Committee this year.  </a:t>
            </a:r>
            <a:r>
              <a:rPr lang="en" sz="1700">
                <a:latin typeface="Arial"/>
                <a:ea typeface="Arial"/>
                <a:cs typeface="Arial"/>
                <a:sym typeface="Arial"/>
              </a:rPr>
              <a:t>College Senators and some College Faculty have provided questions about content areas that should involve faculty feedback - e.g. IP policy (pg. 48), campus disruption policy (pg. 35), morality clause (pg. 54).</a:t>
            </a:r>
            <a:endParaRPr sz="1700">
              <a:latin typeface="Arial"/>
              <a:ea typeface="Arial"/>
              <a:cs typeface="Arial"/>
              <a:sym typeface="Arial"/>
            </a:endParaRPr>
          </a:p>
          <a:p>
            <a:pPr indent="0" lvl="0" marL="0" rtl="0" algn="l">
              <a:lnSpc>
                <a:spcPct val="100000"/>
              </a:lnSpc>
              <a:spcBef>
                <a:spcPts val="0"/>
              </a:spcBef>
              <a:spcAft>
                <a:spcPts val="0"/>
              </a:spcAft>
              <a:buClr>
                <a:schemeClr val="dk1"/>
              </a:buClr>
              <a:buSzPct val="64705"/>
              <a:buFont typeface="Arial"/>
              <a:buNone/>
            </a:pPr>
            <a:r>
              <a:t/>
            </a:r>
            <a:endParaRPr sz="1700">
              <a:latin typeface="Arial"/>
              <a:ea typeface="Arial"/>
              <a:cs typeface="Arial"/>
              <a:sym typeface="Arial"/>
            </a:endParaRPr>
          </a:p>
          <a:p>
            <a:pPr indent="0" lvl="0" marL="0" rtl="0" algn="l">
              <a:lnSpc>
                <a:spcPct val="100000"/>
              </a:lnSpc>
              <a:spcBef>
                <a:spcPts val="0"/>
              </a:spcBef>
              <a:spcAft>
                <a:spcPts val="0"/>
              </a:spcAft>
              <a:buClr>
                <a:schemeClr val="dk1"/>
              </a:buClr>
              <a:buSzPct val="64705"/>
              <a:buFont typeface="Arial"/>
              <a:buNone/>
            </a:pPr>
            <a:r>
              <a:rPr lang="en" sz="1700" u="sng">
                <a:latin typeface="Arial"/>
                <a:ea typeface="Arial"/>
                <a:cs typeface="Arial"/>
                <a:sym typeface="Arial"/>
              </a:rPr>
              <a:t>Recommendations</a:t>
            </a:r>
            <a:r>
              <a:rPr lang="en" sz="1700">
                <a:latin typeface="Arial"/>
                <a:ea typeface="Arial"/>
                <a:cs typeface="Arial"/>
                <a:sym typeface="Arial"/>
              </a:rPr>
              <a:t>:</a:t>
            </a:r>
            <a:endParaRPr sz="1700">
              <a:latin typeface="Arial"/>
              <a:ea typeface="Arial"/>
              <a:cs typeface="Arial"/>
              <a:sym typeface="Arial"/>
            </a:endParaRPr>
          </a:p>
          <a:p>
            <a:pPr indent="0" lvl="0" marL="0" rtl="0" algn="l">
              <a:lnSpc>
                <a:spcPct val="100000"/>
              </a:lnSpc>
              <a:spcBef>
                <a:spcPts val="0"/>
              </a:spcBef>
              <a:spcAft>
                <a:spcPts val="0"/>
              </a:spcAft>
              <a:buClr>
                <a:schemeClr val="dk1"/>
              </a:buClr>
              <a:buSzPct val="64705"/>
              <a:buFont typeface="Arial"/>
              <a:buNone/>
            </a:pPr>
            <a:r>
              <a:t/>
            </a:r>
            <a:endParaRPr sz="1700">
              <a:latin typeface="Arial"/>
              <a:ea typeface="Arial"/>
              <a:cs typeface="Arial"/>
              <a:sym typeface="Arial"/>
            </a:endParaRPr>
          </a:p>
          <a:p>
            <a:pPr indent="-328453" lvl="0" marL="457200" rtl="0" algn="l">
              <a:lnSpc>
                <a:spcPct val="100000"/>
              </a:lnSpc>
              <a:spcBef>
                <a:spcPts val="0"/>
              </a:spcBef>
              <a:spcAft>
                <a:spcPts val="0"/>
              </a:spcAft>
              <a:buSzPct val="100000"/>
              <a:buFont typeface="Arial"/>
              <a:buAutoNum type="arabicParenBoth"/>
            </a:pPr>
            <a:r>
              <a:rPr lang="en" sz="1700">
                <a:latin typeface="Arial"/>
                <a:ea typeface="Arial"/>
                <a:cs typeface="Arial"/>
                <a:sym typeface="Arial"/>
              </a:rPr>
              <a:t>The Faculty Senate to establish a </a:t>
            </a:r>
            <a:r>
              <a:rPr b="1" lang="en" sz="1700">
                <a:latin typeface="Arial"/>
                <a:ea typeface="Arial"/>
                <a:cs typeface="Arial"/>
                <a:sym typeface="Arial"/>
              </a:rPr>
              <a:t>standing committee </a:t>
            </a:r>
            <a:r>
              <a:rPr lang="en" sz="1700">
                <a:latin typeface="Arial"/>
                <a:ea typeface="Arial"/>
                <a:cs typeface="Arial"/>
                <a:sym typeface="Arial"/>
              </a:rPr>
              <a:t>to focus on Faculty Handbook processes, communication, content reviews (including reviews and feedback on forthcoming changes), and proposing new policies and content changes.</a:t>
            </a:r>
            <a:endParaRPr sz="1700">
              <a:latin typeface="Arial"/>
              <a:ea typeface="Arial"/>
              <a:cs typeface="Arial"/>
              <a:sym typeface="Arial"/>
            </a:endParaRPr>
          </a:p>
          <a:p>
            <a:pPr indent="-328453" lvl="0" marL="457200" rtl="0" algn="l">
              <a:lnSpc>
                <a:spcPct val="100000"/>
              </a:lnSpc>
              <a:spcBef>
                <a:spcPts val="0"/>
              </a:spcBef>
              <a:spcAft>
                <a:spcPts val="0"/>
              </a:spcAft>
              <a:buSzPct val="100000"/>
              <a:buFont typeface="Arial"/>
              <a:buAutoNum type="arabicParenBoth"/>
            </a:pPr>
            <a:r>
              <a:rPr lang="en" sz="1700">
                <a:latin typeface="Arial"/>
                <a:ea typeface="Arial"/>
                <a:cs typeface="Arial"/>
                <a:sym typeface="Arial"/>
              </a:rPr>
              <a:t>The </a:t>
            </a:r>
            <a:r>
              <a:rPr b="1" lang="en" sz="1700">
                <a:latin typeface="Arial"/>
                <a:ea typeface="Arial"/>
                <a:cs typeface="Arial"/>
                <a:sym typeface="Arial"/>
              </a:rPr>
              <a:t>College Senators to work with the new College Dean to</a:t>
            </a:r>
            <a:r>
              <a:rPr b="1" lang="en" sz="1700">
                <a:latin typeface="Arial"/>
                <a:ea typeface="Arial"/>
                <a:cs typeface="Arial"/>
                <a:sym typeface="Arial"/>
              </a:rPr>
              <a:t> cross-link binding documents</a:t>
            </a:r>
            <a:r>
              <a:rPr lang="en" sz="1700">
                <a:latin typeface="Arial"/>
                <a:ea typeface="Arial"/>
                <a:cs typeface="Arial"/>
                <a:sym typeface="Arial"/>
              </a:rPr>
              <a:t> (e.g Faculty Handbook College chapters, ODOC website, and other policies) that are relevant to College faculty.</a:t>
            </a:r>
            <a:endParaRPr sz="1700">
              <a:latin typeface="Arial"/>
              <a:ea typeface="Arial"/>
              <a:cs typeface="Arial"/>
              <a:sym typeface="Arial"/>
            </a:endParaRPr>
          </a:p>
          <a:p>
            <a:pPr indent="-328453" lvl="0" marL="457200" rtl="0" algn="l">
              <a:lnSpc>
                <a:spcPct val="100000"/>
              </a:lnSpc>
              <a:spcBef>
                <a:spcPts val="0"/>
              </a:spcBef>
              <a:spcAft>
                <a:spcPts val="0"/>
              </a:spcAft>
              <a:buSzPct val="100000"/>
              <a:buFont typeface="Arial"/>
              <a:buAutoNum type="arabicParenBoth"/>
            </a:pPr>
            <a:r>
              <a:rPr lang="en" sz="1700">
                <a:latin typeface="Arial"/>
                <a:ea typeface="Arial"/>
                <a:cs typeface="Arial"/>
                <a:sym typeface="Arial"/>
              </a:rPr>
              <a:t>The </a:t>
            </a:r>
            <a:r>
              <a:rPr b="1" lang="en" sz="1700">
                <a:latin typeface="Arial"/>
                <a:ea typeface="Arial"/>
                <a:cs typeface="Arial"/>
                <a:sym typeface="Arial"/>
              </a:rPr>
              <a:t>College Senators to annually solicit College Faculty feedback on Faculty Handbook content</a:t>
            </a:r>
            <a:r>
              <a:rPr lang="en" sz="1700">
                <a:latin typeface="Arial"/>
                <a:ea typeface="Arial"/>
                <a:cs typeface="Arial"/>
                <a:sym typeface="Arial"/>
              </a:rPr>
              <a:t> and work with the Faculty Senate to update the Faculty Handbook.  </a:t>
            </a:r>
            <a:endParaRPr sz="1700">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6"/>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highlight>
                  <a:schemeClr val="lt2"/>
                </a:highlight>
              </a:rPr>
              <a:t>2</a:t>
            </a:r>
            <a:r>
              <a:rPr lang="en">
                <a:highlight>
                  <a:schemeClr val="lt2"/>
                </a:highlight>
              </a:rPr>
              <a:t>. College T&amp;P Denial Appeal Process</a:t>
            </a:r>
            <a:endParaRPr>
              <a:highlight>
                <a:schemeClr val="lt2"/>
              </a:highlight>
            </a:endParaRPr>
          </a:p>
        </p:txBody>
      </p:sp>
      <p:sp>
        <p:nvSpPr>
          <p:cNvPr id="81" name="Google Shape;81;p16"/>
          <p:cNvSpPr txBox="1"/>
          <p:nvPr>
            <p:ph idx="1" type="body"/>
          </p:nvPr>
        </p:nvSpPr>
        <p:spPr>
          <a:xfrm>
            <a:off x="213550" y="1225375"/>
            <a:ext cx="8770500" cy="3700800"/>
          </a:xfrm>
          <a:prstGeom prst="rect">
            <a:avLst/>
          </a:prstGeom>
        </p:spPr>
        <p:txBody>
          <a:bodyPr anchorCtr="0" anchor="t" bIns="91425" lIns="91425" spcFirstLastPara="1" rIns="91425" wrap="square" tIns="91425">
            <a:normAutofit fontScale="92500" lnSpcReduction="20000"/>
          </a:bodyPr>
          <a:lstStyle/>
          <a:p>
            <a:pPr indent="0" lvl="0" marL="0" rtl="0" algn="l">
              <a:lnSpc>
                <a:spcPct val="100000"/>
              </a:lnSpc>
              <a:spcBef>
                <a:spcPts val="0"/>
              </a:spcBef>
              <a:spcAft>
                <a:spcPts val="0"/>
              </a:spcAft>
              <a:buClr>
                <a:schemeClr val="dk1"/>
              </a:buClr>
              <a:buSzPct val="64705"/>
              <a:buFont typeface="Arial"/>
              <a:buNone/>
            </a:pPr>
            <a:r>
              <a:rPr b="1" lang="en" sz="1700">
                <a:latin typeface="Arial"/>
                <a:ea typeface="Arial"/>
                <a:cs typeface="Arial"/>
                <a:sym typeface="Arial"/>
              </a:rPr>
              <a:t>The College Senators have discussed the non-existence of a clear and documented College T&amp;P Denial Appeal Process and that such a process should exist.  In fact, there does not appear to be a T&amp;P denial appeal process documented for any School at WFU. </a:t>
            </a:r>
            <a:r>
              <a:rPr lang="en" sz="1700">
                <a:latin typeface="Arial"/>
                <a:ea typeface="Arial"/>
                <a:cs typeface="Arial"/>
                <a:sym typeface="Arial"/>
              </a:rPr>
              <a:t> If one exists, it is not documented and thus not visible to faculty. While it appears that the Faculty Grievance Committee can play a role with T&amp;P denial appeals, what role and jurisdiction the Faculty Grievance Committee has in regards to T&amp;P denial appeals is unclear. </a:t>
            </a:r>
            <a:r>
              <a:rPr lang="en" sz="1700">
                <a:latin typeface="Arial"/>
                <a:ea typeface="Arial"/>
                <a:cs typeface="Arial"/>
                <a:sym typeface="Arial"/>
              </a:rPr>
              <a:t>Detailed</a:t>
            </a:r>
            <a:r>
              <a:rPr lang="en" sz="1700">
                <a:latin typeface="Arial"/>
                <a:ea typeface="Arial"/>
                <a:cs typeface="Arial"/>
                <a:sym typeface="Arial"/>
              </a:rPr>
              <a:t> procedures and timelines are not defined in the Faculty Handbook and they should be. </a:t>
            </a:r>
            <a:r>
              <a:rPr b="1" lang="en" sz="1700">
                <a:latin typeface="Arial"/>
                <a:ea typeface="Arial"/>
                <a:cs typeface="Arial"/>
                <a:sym typeface="Arial"/>
              </a:rPr>
              <a:t>Benchmarking with other universities reveals that T&amp;P appeal processes exist elsewhere and a T&amp;P Denial Appeal Process should exist at WFU too.  </a:t>
            </a:r>
            <a:endParaRPr b="1" sz="1700">
              <a:latin typeface="Arial"/>
              <a:ea typeface="Arial"/>
              <a:cs typeface="Arial"/>
              <a:sym typeface="Arial"/>
            </a:endParaRPr>
          </a:p>
          <a:p>
            <a:pPr indent="0" lvl="0" marL="0" rtl="0" algn="l">
              <a:lnSpc>
                <a:spcPct val="100000"/>
              </a:lnSpc>
              <a:spcBef>
                <a:spcPts val="0"/>
              </a:spcBef>
              <a:spcAft>
                <a:spcPts val="0"/>
              </a:spcAft>
              <a:buClr>
                <a:schemeClr val="dk1"/>
              </a:buClr>
              <a:buSzPct val="64705"/>
              <a:buFont typeface="Arial"/>
              <a:buNone/>
            </a:pPr>
            <a:r>
              <a:t/>
            </a:r>
            <a:endParaRPr sz="1700">
              <a:latin typeface="Arial"/>
              <a:ea typeface="Arial"/>
              <a:cs typeface="Arial"/>
              <a:sym typeface="Arial"/>
            </a:endParaRPr>
          </a:p>
          <a:p>
            <a:pPr indent="0" lvl="0" marL="0" rtl="0" algn="l">
              <a:lnSpc>
                <a:spcPct val="100000"/>
              </a:lnSpc>
              <a:spcBef>
                <a:spcPts val="0"/>
              </a:spcBef>
              <a:spcAft>
                <a:spcPts val="0"/>
              </a:spcAft>
              <a:buClr>
                <a:schemeClr val="dk1"/>
              </a:buClr>
              <a:buSzPct val="64705"/>
              <a:buFont typeface="Arial"/>
              <a:buNone/>
            </a:pPr>
            <a:r>
              <a:rPr lang="en" sz="1700" u="sng">
                <a:latin typeface="Arial"/>
                <a:ea typeface="Arial"/>
                <a:cs typeface="Arial"/>
                <a:sym typeface="Arial"/>
              </a:rPr>
              <a:t>Recommendations</a:t>
            </a:r>
            <a:r>
              <a:rPr lang="en" sz="1700">
                <a:latin typeface="Arial"/>
                <a:ea typeface="Arial"/>
                <a:cs typeface="Arial"/>
                <a:sym typeface="Arial"/>
              </a:rPr>
              <a:t>:</a:t>
            </a:r>
            <a:endParaRPr sz="1700">
              <a:latin typeface="Arial"/>
              <a:ea typeface="Arial"/>
              <a:cs typeface="Arial"/>
              <a:sym typeface="Arial"/>
            </a:endParaRPr>
          </a:p>
          <a:p>
            <a:pPr indent="0" lvl="0" marL="0" rtl="0" algn="l">
              <a:lnSpc>
                <a:spcPct val="100000"/>
              </a:lnSpc>
              <a:spcBef>
                <a:spcPts val="0"/>
              </a:spcBef>
              <a:spcAft>
                <a:spcPts val="0"/>
              </a:spcAft>
              <a:buClr>
                <a:schemeClr val="dk1"/>
              </a:buClr>
              <a:buSzPct val="64705"/>
              <a:buFont typeface="Arial"/>
              <a:buNone/>
            </a:pPr>
            <a:r>
              <a:t/>
            </a:r>
            <a:endParaRPr sz="1700">
              <a:latin typeface="Arial"/>
              <a:ea typeface="Arial"/>
              <a:cs typeface="Arial"/>
              <a:sym typeface="Arial"/>
            </a:endParaRPr>
          </a:p>
          <a:p>
            <a:pPr indent="0" lvl="0" marL="0" rtl="0" algn="l">
              <a:lnSpc>
                <a:spcPct val="100000"/>
              </a:lnSpc>
              <a:spcBef>
                <a:spcPts val="0"/>
              </a:spcBef>
              <a:spcAft>
                <a:spcPts val="0"/>
              </a:spcAft>
              <a:buNone/>
            </a:pPr>
            <a:r>
              <a:rPr b="1" lang="en" sz="1700">
                <a:latin typeface="Arial"/>
                <a:ea typeface="Arial"/>
                <a:cs typeface="Arial"/>
                <a:sym typeface="Arial"/>
              </a:rPr>
              <a:t>The Faculty Senate should work with the Provost’s Office and Deans to establish a T&amp;P denial </a:t>
            </a:r>
            <a:r>
              <a:rPr b="1" lang="en" sz="1700">
                <a:latin typeface="Arial"/>
                <a:ea typeface="Arial"/>
                <a:cs typeface="Arial"/>
                <a:sym typeface="Arial"/>
              </a:rPr>
              <a:t>appeal process to be added to the Faculty Handbook </a:t>
            </a:r>
            <a:r>
              <a:rPr lang="en" sz="1700">
                <a:latin typeface="Arial"/>
                <a:ea typeface="Arial"/>
                <a:cs typeface="Arial"/>
                <a:sym typeface="Arial"/>
              </a:rPr>
              <a:t>and made visible to all faculty</a:t>
            </a:r>
            <a:r>
              <a:rPr lang="en" sz="1700">
                <a:latin typeface="Arial"/>
                <a:ea typeface="Arial"/>
                <a:cs typeface="Arial"/>
                <a:sym typeface="Arial"/>
              </a:rPr>
              <a:t>. </a:t>
            </a:r>
            <a:r>
              <a:rPr b="1" lang="en" sz="1700">
                <a:latin typeface="Arial"/>
                <a:ea typeface="Arial"/>
                <a:cs typeface="Arial"/>
                <a:sym typeface="Arial"/>
              </a:rPr>
              <a:t>The T&amp;P denial appeal process should outline process, procedures, and timelines</a:t>
            </a:r>
            <a:r>
              <a:rPr lang="en" sz="1700">
                <a:latin typeface="Arial"/>
                <a:ea typeface="Arial"/>
                <a:cs typeface="Arial"/>
                <a:sym typeface="Arial"/>
              </a:rPr>
              <a:t>. If the Faculty Grievance Committee plays a role, procedures and </a:t>
            </a:r>
            <a:r>
              <a:rPr lang="en" sz="1700">
                <a:latin typeface="Arial"/>
                <a:ea typeface="Arial"/>
                <a:cs typeface="Arial"/>
                <a:sym typeface="Arial"/>
              </a:rPr>
              <a:t>timelines</a:t>
            </a:r>
            <a:r>
              <a:rPr lang="en" sz="1700">
                <a:latin typeface="Arial"/>
                <a:ea typeface="Arial"/>
                <a:cs typeface="Arial"/>
                <a:sym typeface="Arial"/>
              </a:rPr>
              <a:t> should be made clear. Such an appeal process </a:t>
            </a:r>
            <a:r>
              <a:rPr lang="en" sz="1700">
                <a:latin typeface="Arial"/>
                <a:ea typeface="Arial"/>
                <a:cs typeface="Arial"/>
                <a:sym typeface="Arial"/>
              </a:rPr>
              <a:t>should be established with shared governance in mind and feedback from the Faculty Senate and the Faculty Grievance Committee.</a:t>
            </a:r>
            <a:r>
              <a:rPr lang="en" sz="1700">
                <a:latin typeface="Arial"/>
                <a:ea typeface="Arial"/>
                <a:cs typeface="Arial"/>
                <a:sym typeface="Arial"/>
              </a:rPr>
              <a:t> </a:t>
            </a:r>
            <a:endParaRPr sz="1700">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7"/>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highlight>
                  <a:schemeClr val="lt2"/>
                </a:highlight>
              </a:rPr>
              <a:t>3</a:t>
            </a:r>
            <a:r>
              <a:rPr lang="en">
                <a:highlight>
                  <a:schemeClr val="lt2"/>
                </a:highlight>
              </a:rPr>
              <a:t>. Forthcoming Office of Institutional Equity</a:t>
            </a:r>
            <a:endParaRPr>
              <a:highlight>
                <a:schemeClr val="lt2"/>
              </a:highlight>
            </a:endParaRPr>
          </a:p>
        </p:txBody>
      </p:sp>
      <p:sp>
        <p:nvSpPr>
          <p:cNvPr id="87" name="Google Shape;87;p17"/>
          <p:cNvSpPr txBox="1"/>
          <p:nvPr>
            <p:ph idx="1" type="body"/>
          </p:nvPr>
        </p:nvSpPr>
        <p:spPr>
          <a:xfrm>
            <a:off x="395575" y="1225375"/>
            <a:ext cx="8596200" cy="3700800"/>
          </a:xfrm>
          <a:prstGeom prst="rect">
            <a:avLst/>
          </a:prstGeom>
        </p:spPr>
        <p:txBody>
          <a:bodyPr anchorCtr="0" anchor="t" bIns="91425" lIns="91425" spcFirstLastPara="1" rIns="91425" wrap="square" tIns="91425">
            <a:normAutofit lnSpcReduction="10000"/>
          </a:bodyPr>
          <a:lstStyle/>
          <a:p>
            <a:pPr indent="0" lvl="0" marL="0" rtl="0" algn="l">
              <a:lnSpc>
                <a:spcPct val="100000"/>
              </a:lnSpc>
              <a:spcBef>
                <a:spcPts val="0"/>
              </a:spcBef>
              <a:spcAft>
                <a:spcPts val="0"/>
              </a:spcAft>
              <a:buClr>
                <a:schemeClr val="dk1"/>
              </a:buClr>
              <a:buSzPts val="1100"/>
              <a:buFont typeface="Arial"/>
              <a:buNone/>
            </a:pPr>
            <a:r>
              <a:rPr b="1" lang="en" sz="1700">
                <a:latin typeface="Arial"/>
                <a:ea typeface="Arial"/>
                <a:cs typeface="Arial"/>
                <a:sym typeface="Arial"/>
              </a:rPr>
              <a:t>The College Senators discussed the forthcoming Office of Institutional Equity (OIE) </a:t>
            </a:r>
            <a:r>
              <a:rPr lang="en" sz="1700">
                <a:latin typeface="Arial"/>
                <a:ea typeface="Arial"/>
                <a:cs typeface="Arial"/>
                <a:sym typeface="Arial"/>
              </a:rPr>
              <a:t>and the importance of this office to support equity, anti-discrimination, anti-retaliation, and anti-harassment.  The policies and procedures that will guide the operation of OIE serve as a prime opportunity for collaborative shared governance between administration, faculty, and staff.  </a:t>
            </a:r>
            <a:endParaRPr sz="1700">
              <a:latin typeface="Arial"/>
              <a:ea typeface="Arial"/>
              <a:cs typeface="Arial"/>
              <a:sym typeface="Arial"/>
            </a:endParaRPr>
          </a:p>
          <a:p>
            <a:pPr indent="0" lvl="0" marL="0" rtl="0" algn="l">
              <a:lnSpc>
                <a:spcPct val="100000"/>
              </a:lnSpc>
              <a:spcBef>
                <a:spcPts val="0"/>
              </a:spcBef>
              <a:spcAft>
                <a:spcPts val="0"/>
              </a:spcAft>
              <a:buClr>
                <a:schemeClr val="dk1"/>
              </a:buClr>
              <a:buSzPts val="1100"/>
              <a:buFont typeface="Arial"/>
              <a:buNone/>
            </a:pPr>
            <a:r>
              <a:t/>
            </a:r>
            <a:endParaRPr b="1" sz="1700">
              <a:latin typeface="Arial"/>
              <a:ea typeface="Arial"/>
              <a:cs typeface="Arial"/>
              <a:sym typeface="Arial"/>
            </a:endParaRPr>
          </a:p>
          <a:p>
            <a:pPr indent="0" lvl="0" marL="0" rtl="0" algn="l">
              <a:lnSpc>
                <a:spcPct val="100000"/>
              </a:lnSpc>
              <a:spcBef>
                <a:spcPts val="0"/>
              </a:spcBef>
              <a:spcAft>
                <a:spcPts val="0"/>
              </a:spcAft>
              <a:buClr>
                <a:schemeClr val="dk1"/>
              </a:buClr>
              <a:buSzPts val="1100"/>
              <a:buFont typeface="Arial"/>
              <a:buNone/>
            </a:pPr>
            <a:r>
              <a:rPr lang="en" sz="1700" u="sng">
                <a:latin typeface="Arial"/>
                <a:ea typeface="Arial"/>
                <a:cs typeface="Arial"/>
                <a:sym typeface="Arial"/>
              </a:rPr>
              <a:t>Recommendations</a:t>
            </a:r>
            <a:r>
              <a:rPr lang="en" sz="1700">
                <a:latin typeface="Arial"/>
                <a:ea typeface="Arial"/>
                <a:cs typeface="Arial"/>
                <a:sym typeface="Arial"/>
              </a:rPr>
              <a:t>:</a:t>
            </a:r>
            <a:endParaRPr sz="1700">
              <a:latin typeface="Arial"/>
              <a:ea typeface="Arial"/>
              <a:cs typeface="Arial"/>
              <a:sym typeface="Arial"/>
            </a:endParaRPr>
          </a:p>
          <a:p>
            <a:pPr indent="0" lvl="0" marL="0" rtl="0" algn="l">
              <a:lnSpc>
                <a:spcPct val="100000"/>
              </a:lnSpc>
              <a:spcBef>
                <a:spcPts val="0"/>
              </a:spcBef>
              <a:spcAft>
                <a:spcPts val="0"/>
              </a:spcAft>
              <a:buClr>
                <a:schemeClr val="dk1"/>
              </a:buClr>
              <a:buSzPts val="1100"/>
              <a:buFont typeface="Arial"/>
              <a:buNone/>
            </a:pPr>
            <a:r>
              <a:t/>
            </a:r>
            <a:endParaRPr sz="1700">
              <a:latin typeface="Arial"/>
              <a:ea typeface="Arial"/>
              <a:cs typeface="Arial"/>
              <a:sym typeface="Arial"/>
            </a:endParaRPr>
          </a:p>
          <a:p>
            <a:pPr indent="-336550" lvl="0" marL="457200" rtl="0" algn="l">
              <a:lnSpc>
                <a:spcPct val="100000"/>
              </a:lnSpc>
              <a:spcBef>
                <a:spcPts val="0"/>
              </a:spcBef>
              <a:spcAft>
                <a:spcPts val="0"/>
              </a:spcAft>
              <a:buSzPts val="1700"/>
              <a:buFont typeface="Arial"/>
              <a:buAutoNum type="arabicParenBoth"/>
            </a:pPr>
            <a:r>
              <a:rPr b="1" lang="en" sz="1700">
                <a:latin typeface="Arial"/>
                <a:ea typeface="Arial"/>
                <a:cs typeface="Arial"/>
                <a:sym typeface="Arial"/>
              </a:rPr>
              <a:t>New draft policies and procedures of OIE</a:t>
            </a:r>
            <a:r>
              <a:rPr lang="en" sz="1700">
                <a:latin typeface="Arial"/>
                <a:ea typeface="Arial"/>
                <a:cs typeface="Arial"/>
                <a:sym typeface="Arial"/>
              </a:rPr>
              <a:t> that will directly impact </a:t>
            </a:r>
            <a:r>
              <a:rPr lang="en" sz="1700">
                <a:latin typeface="Arial"/>
                <a:ea typeface="Arial"/>
                <a:cs typeface="Arial"/>
                <a:sym typeface="Arial"/>
              </a:rPr>
              <a:t>faculty</a:t>
            </a:r>
            <a:r>
              <a:rPr lang="en" sz="1700">
                <a:latin typeface="Arial"/>
                <a:ea typeface="Arial"/>
                <a:cs typeface="Arial"/>
                <a:sym typeface="Arial"/>
              </a:rPr>
              <a:t> should be </a:t>
            </a:r>
            <a:r>
              <a:rPr b="1" lang="en" sz="1700">
                <a:latin typeface="Arial"/>
                <a:ea typeface="Arial"/>
                <a:cs typeface="Arial"/>
                <a:sym typeface="Arial"/>
              </a:rPr>
              <a:t>made available to all faculty for input and feedback</a:t>
            </a:r>
            <a:r>
              <a:rPr lang="en" sz="1700">
                <a:latin typeface="Arial"/>
                <a:ea typeface="Arial"/>
                <a:cs typeface="Arial"/>
                <a:sym typeface="Arial"/>
              </a:rPr>
              <a:t>.</a:t>
            </a:r>
            <a:endParaRPr sz="1700">
              <a:latin typeface="Arial"/>
              <a:ea typeface="Arial"/>
              <a:cs typeface="Arial"/>
              <a:sym typeface="Arial"/>
            </a:endParaRPr>
          </a:p>
          <a:p>
            <a:pPr indent="-336550" lvl="0" marL="457200" rtl="0" algn="l">
              <a:lnSpc>
                <a:spcPct val="100000"/>
              </a:lnSpc>
              <a:spcBef>
                <a:spcPts val="0"/>
              </a:spcBef>
              <a:spcAft>
                <a:spcPts val="0"/>
              </a:spcAft>
              <a:buSzPts val="1700"/>
              <a:buFont typeface="Arial"/>
              <a:buAutoNum type="arabicParenBoth"/>
            </a:pPr>
            <a:r>
              <a:rPr lang="en" sz="1700">
                <a:latin typeface="Arial"/>
                <a:ea typeface="Arial"/>
                <a:cs typeface="Arial"/>
                <a:sym typeface="Arial"/>
              </a:rPr>
              <a:t>The Faculty Senate should critically review faculty input and feedback received and work closely </a:t>
            </a:r>
            <a:r>
              <a:rPr lang="en" sz="1700">
                <a:latin typeface="Arial"/>
                <a:ea typeface="Arial"/>
                <a:cs typeface="Arial"/>
                <a:sym typeface="Arial"/>
              </a:rPr>
              <a:t>with</a:t>
            </a:r>
            <a:r>
              <a:rPr lang="en" sz="1700">
                <a:latin typeface="Arial"/>
                <a:ea typeface="Arial"/>
                <a:cs typeface="Arial"/>
                <a:sym typeface="Arial"/>
              </a:rPr>
              <a:t> OIE personnel and the new EVP (who will oversee the OIE) to move OIE draft policies and procedures to final drafts. </a:t>
            </a:r>
            <a:endParaRPr sz="1700">
              <a:latin typeface="Arial"/>
              <a:ea typeface="Arial"/>
              <a:cs typeface="Arial"/>
              <a:sym typeface="Arial"/>
            </a:endParaRPr>
          </a:p>
          <a:p>
            <a:pPr indent="-336550" lvl="0" marL="457200" rtl="0" algn="l">
              <a:lnSpc>
                <a:spcPct val="100000"/>
              </a:lnSpc>
              <a:spcBef>
                <a:spcPts val="0"/>
              </a:spcBef>
              <a:spcAft>
                <a:spcPts val="0"/>
              </a:spcAft>
              <a:buSzPts val="1700"/>
              <a:buFont typeface="Arial"/>
              <a:buAutoNum type="arabicParenBoth"/>
            </a:pPr>
            <a:r>
              <a:rPr lang="en" sz="1700">
                <a:latin typeface="Arial"/>
                <a:ea typeface="Arial"/>
                <a:cs typeface="Arial"/>
                <a:sym typeface="Arial"/>
              </a:rPr>
              <a:t>An </a:t>
            </a:r>
            <a:r>
              <a:rPr b="1" lang="en" sz="1700">
                <a:latin typeface="Arial"/>
                <a:ea typeface="Arial"/>
                <a:cs typeface="Arial"/>
                <a:sym typeface="Arial"/>
              </a:rPr>
              <a:t>Ad Hoc Faculty Senate committee should be considered</a:t>
            </a:r>
            <a:r>
              <a:rPr lang="en" sz="1700">
                <a:latin typeface="Arial"/>
                <a:ea typeface="Arial"/>
                <a:cs typeface="Arial"/>
                <a:sym typeface="Arial"/>
              </a:rPr>
              <a:t> to coordinate such efforts and ensure facu</a:t>
            </a:r>
            <a:r>
              <a:rPr lang="en" sz="1700">
                <a:latin typeface="Arial"/>
                <a:ea typeface="Arial"/>
                <a:cs typeface="Arial"/>
                <a:sym typeface="Arial"/>
              </a:rPr>
              <a:t>lty input is informing the policies and procedures of OIE</a:t>
            </a:r>
            <a:r>
              <a:rPr lang="en" sz="1700">
                <a:latin typeface="Arial"/>
                <a:ea typeface="Arial"/>
                <a:cs typeface="Arial"/>
                <a:sym typeface="Arial"/>
              </a:rPr>
              <a:t>.</a:t>
            </a:r>
            <a:endParaRPr sz="1700">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8"/>
          <p:cNvSpPr txBox="1"/>
          <p:nvPr>
            <p:ph type="title"/>
          </p:nvPr>
        </p:nvSpPr>
        <p:spPr>
          <a:xfrm>
            <a:off x="311700" y="315925"/>
            <a:ext cx="8520600" cy="8313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highlight>
                  <a:schemeClr val="lt2"/>
                </a:highlight>
              </a:rPr>
              <a:t>4. Technology Driving Curriculum Changes and Learning</a:t>
            </a:r>
            <a:endParaRPr>
              <a:highlight>
                <a:schemeClr val="lt2"/>
              </a:highlight>
            </a:endParaRPr>
          </a:p>
        </p:txBody>
      </p:sp>
      <p:sp>
        <p:nvSpPr>
          <p:cNvPr id="93" name="Google Shape;93;p18"/>
          <p:cNvSpPr txBox="1"/>
          <p:nvPr>
            <p:ph idx="1" type="body"/>
          </p:nvPr>
        </p:nvSpPr>
        <p:spPr>
          <a:xfrm>
            <a:off x="236750" y="1225375"/>
            <a:ext cx="8754900" cy="3856200"/>
          </a:xfrm>
          <a:prstGeom prst="rect">
            <a:avLst/>
          </a:prstGeom>
        </p:spPr>
        <p:txBody>
          <a:bodyPr anchorCtr="0" anchor="t" bIns="91425" lIns="91425" spcFirstLastPara="1" rIns="91425" wrap="square" tIns="91425">
            <a:normAutofit lnSpcReduction="20000"/>
          </a:bodyPr>
          <a:lstStyle/>
          <a:p>
            <a:pPr indent="0" lvl="0" marL="0" rtl="0" algn="l">
              <a:lnSpc>
                <a:spcPct val="100000"/>
              </a:lnSpc>
              <a:spcBef>
                <a:spcPts val="0"/>
              </a:spcBef>
              <a:spcAft>
                <a:spcPts val="0"/>
              </a:spcAft>
              <a:buClr>
                <a:schemeClr val="dk1"/>
              </a:buClr>
              <a:buSzPts val="1100"/>
              <a:buFont typeface="Arial"/>
              <a:buNone/>
            </a:pPr>
            <a:r>
              <a:rPr b="1" lang="en" sz="1700">
                <a:latin typeface="Arial"/>
                <a:ea typeface="Arial"/>
                <a:cs typeface="Arial"/>
                <a:sym typeface="Arial"/>
              </a:rPr>
              <a:t>The College Senators have discussed what appears to be technology and software driving curriculum changes (including timelines) and interdisciplinary learning.  </a:t>
            </a:r>
            <a:r>
              <a:rPr lang="en" sz="1700">
                <a:latin typeface="Arial"/>
                <a:ea typeface="Arial"/>
                <a:cs typeface="Arial"/>
                <a:sym typeface="Arial"/>
              </a:rPr>
              <a:t>While </a:t>
            </a:r>
            <a:r>
              <a:rPr lang="en" sz="1700">
                <a:latin typeface="Arial"/>
                <a:ea typeface="Arial"/>
                <a:cs typeface="Arial"/>
                <a:sym typeface="Arial"/>
              </a:rPr>
              <a:t>technology </a:t>
            </a:r>
            <a:r>
              <a:rPr lang="en" sz="1700">
                <a:latin typeface="Arial"/>
                <a:ea typeface="Arial"/>
                <a:cs typeface="Arial"/>
                <a:sym typeface="Arial"/>
              </a:rPr>
              <a:t>will continue to be part of higher education, software should not be driving decisions about curriculum and learning.  There have been instances </a:t>
            </a:r>
            <a:r>
              <a:rPr lang="en" sz="1700">
                <a:latin typeface="Arial"/>
                <a:ea typeface="Arial"/>
                <a:cs typeface="Arial"/>
                <a:sym typeface="Arial"/>
              </a:rPr>
              <a:t>where</a:t>
            </a:r>
            <a:r>
              <a:rPr lang="en" sz="1700">
                <a:latin typeface="Arial"/>
                <a:ea typeface="Arial"/>
                <a:cs typeface="Arial"/>
                <a:sym typeface="Arial"/>
              </a:rPr>
              <a:t> software limit the ability to support interdisciplinary teaching and learning.  It is unclear how Workday for students will impact curricular changes, interdisciplinary </a:t>
            </a:r>
            <a:r>
              <a:rPr lang="en" sz="1700">
                <a:latin typeface="Arial"/>
                <a:ea typeface="Arial"/>
                <a:cs typeface="Arial"/>
                <a:sym typeface="Arial"/>
              </a:rPr>
              <a:t>teaching</a:t>
            </a:r>
            <a:r>
              <a:rPr lang="en" sz="1700">
                <a:latin typeface="Arial"/>
                <a:ea typeface="Arial"/>
                <a:cs typeface="Arial"/>
                <a:sym typeface="Arial"/>
              </a:rPr>
              <a:t> and </a:t>
            </a:r>
            <a:r>
              <a:rPr lang="en" sz="1700">
                <a:latin typeface="Arial"/>
                <a:ea typeface="Arial"/>
                <a:cs typeface="Arial"/>
                <a:sym typeface="Arial"/>
              </a:rPr>
              <a:t>learning</a:t>
            </a:r>
            <a:r>
              <a:rPr lang="en" sz="1700">
                <a:latin typeface="Arial"/>
                <a:ea typeface="Arial"/>
                <a:cs typeface="Arial"/>
                <a:sym typeface="Arial"/>
              </a:rPr>
              <a:t>, and curriculum timelines  College Senators have shared </a:t>
            </a:r>
            <a:r>
              <a:rPr lang="en" sz="1700">
                <a:latin typeface="Arial"/>
                <a:ea typeface="Arial"/>
                <a:cs typeface="Arial"/>
                <a:sym typeface="Arial"/>
              </a:rPr>
              <a:t>concerns with the College Chairs, who are discussing this topic too.  </a:t>
            </a:r>
            <a:r>
              <a:rPr b="1" lang="en" sz="1700">
                <a:latin typeface="Arial"/>
                <a:ea typeface="Arial"/>
                <a:cs typeface="Arial"/>
                <a:sym typeface="Arial"/>
              </a:rPr>
              <a:t>College Senators have discussed this topic before (fall semester) and continue to advocate for the university to use effective processes in rolling-out new software and ensuring </a:t>
            </a:r>
            <a:r>
              <a:rPr b="1" lang="en" sz="1700">
                <a:latin typeface="Arial"/>
                <a:ea typeface="Arial"/>
                <a:cs typeface="Arial"/>
                <a:sym typeface="Arial"/>
              </a:rPr>
              <a:t>faculty</a:t>
            </a:r>
            <a:r>
              <a:rPr b="1" lang="en" sz="1700">
                <a:latin typeface="Arial"/>
                <a:ea typeface="Arial"/>
                <a:cs typeface="Arial"/>
                <a:sym typeface="Arial"/>
              </a:rPr>
              <a:t> engagement is happening.</a:t>
            </a:r>
            <a:endParaRPr b="1" sz="1700">
              <a:latin typeface="Arial"/>
              <a:ea typeface="Arial"/>
              <a:cs typeface="Arial"/>
              <a:sym typeface="Arial"/>
            </a:endParaRPr>
          </a:p>
          <a:p>
            <a:pPr indent="0" lvl="0" marL="0" rtl="0" algn="l">
              <a:lnSpc>
                <a:spcPct val="100000"/>
              </a:lnSpc>
              <a:spcBef>
                <a:spcPts val="0"/>
              </a:spcBef>
              <a:spcAft>
                <a:spcPts val="0"/>
              </a:spcAft>
              <a:buClr>
                <a:schemeClr val="dk1"/>
              </a:buClr>
              <a:buSzPts val="1100"/>
              <a:buFont typeface="Arial"/>
              <a:buNone/>
            </a:pPr>
            <a:r>
              <a:t/>
            </a:r>
            <a:endParaRPr sz="1700">
              <a:latin typeface="Arial"/>
              <a:ea typeface="Arial"/>
              <a:cs typeface="Arial"/>
              <a:sym typeface="Arial"/>
            </a:endParaRPr>
          </a:p>
          <a:p>
            <a:pPr indent="0" lvl="0" marL="0" rtl="0" algn="l">
              <a:lnSpc>
                <a:spcPct val="100000"/>
              </a:lnSpc>
              <a:spcBef>
                <a:spcPts val="0"/>
              </a:spcBef>
              <a:spcAft>
                <a:spcPts val="0"/>
              </a:spcAft>
              <a:buClr>
                <a:schemeClr val="dk1"/>
              </a:buClr>
              <a:buSzPts val="1100"/>
              <a:buFont typeface="Arial"/>
              <a:buNone/>
            </a:pPr>
            <a:r>
              <a:rPr lang="en" sz="1700" u="sng">
                <a:latin typeface="Arial"/>
                <a:ea typeface="Arial"/>
                <a:cs typeface="Arial"/>
                <a:sym typeface="Arial"/>
              </a:rPr>
              <a:t>Recommendation</a:t>
            </a:r>
            <a:r>
              <a:rPr lang="en" sz="1700">
                <a:latin typeface="Arial"/>
                <a:ea typeface="Arial"/>
                <a:cs typeface="Arial"/>
                <a:sym typeface="Arial"/>
              </a:rPr>
              <a:t>:</a:t>
            </a:r>
            <a:endParaRPr sz="1700">
              <a:latin typeface="Arial"/>
              <a:ea typeface="Arial"/>
              <a:cs typeface="Arial"/>
              <a:sym typeface="Arial"/>
            </a:endParaRPr>
          </a:p>
          <a:p>
            <a:pPr indent="0" lvl="0" marL="0" rtl="0" algn="l">
              <a:lnSpc>
                <a:spcPct val="100000"/>
              </a:lnSpc>
              <a:spcBef>
                <a:spcPts val="0"/>
              </a:spcBef>
              <a:spcAft>
                <a:spcPts val="0"/>
              </a:spcAft>
              <a:buClr>
                <a:schemeClr val="dk1"/>
              </a:buClr>
              <a:buSzPts val="1100"/>
              <a:buFont typeface="Arial"/>
              <a:buNone/>
            </a:pPr>
            <a:r>
              <a:t/>
            </a:r>
            <a:endParaRPr sz="1700">
              <a:latin typeface="Arial"/>
              <a:ea typeface="Arial"/>
              <a:cs typeface="Arial"/>
              <a:sym typeface="Arial"/>
            </a:endParaRPr>
          </a:p>
          <a:p>
            <a:pPr indent="0" lvl="0" marL="0" rtl="0" algn="l">
              <a:lnSpc>
                <a:spcPct val="100000"/>
              </a:lnSpc>
              <a:spcBef>
                <a:spcPts val="0"/>
              </a:spcBef>
              <a:spcAft>
                <a:spcPts val="0"/>
              </a:spcAft>
              <a:buNone/>
            </a:pPr>
            <a:r>
              <a:rPr lang="en" sz="1700">
                <a:latin typeface="Arial"/>
                <a:ea typeface="Arial"/>
                <a:cs typeface="Arial"/>
                <a:sym typeface="Arial"/>
              </a:rPr>
              <a:t>The </a:t>
            </a:r>
            <a:r>
              <a:rPr b="1" lang="en" sz="1700">
                <a:latin typeface="Arial"/>
                <a:ea typeface="Arial"/>
                <a:cs typeface="Arial"/>
                <a:sym typeface="Arial"/>
              </a:rPr>
              <a:t>College Curriculum Committee and College Senators should work together</a:t>
            </a:r>
            <a:r>
              <a:rPr lang="en" sz="1700">
                <a:latin typeface="Arial"/>
                <a:ea typeface="Arial"/>
                <a:cs typeface="Arial"/>
                <a:sym typeface="Arial"/>
              </a:rPr>
              <a:t> to review changes with software/technology and its impacts to the curriculum, learning, and pertinent timelines. New software </a:t>
            </a:r>
            <a:r>
              <a:rPr lang="en" sz="1700">
                <a:latin typeface="Arial"/>
                <a:ea typeface="Arial"/>
                <a:cs typeface="Arial"/>
                <a:sym typeface="Arial"/>
              </a:rPr>
              <a:t>rollouts</a:t>
            </a:r>
            <a:r>
              <a:rPr lang="en" sz="1700">
                <a:latin typeface="Arial"/>
                <a:ea typeface="Arial"/>
                <a:cs typeface="Arial"/>
                <a:sym typeface="Arial"/>
              </a:rPr>
              <a:t> should </a:t>
            </a:r>
            <a:r>
              <a:rPr lang="en" sz="1700">
                <a:latin typeface="Arial"/>
                <a:ea typeface="Arial"/>
                <a:cs typeface="Arial"/>
                <a:sym typeface="Arial"/>
              </a:rPr>
              <a:t>involve faculty. </a:t>
            </a:r>
            <a:endParaRPr sz="1700">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9"/>
          <p:cNvSpPr txBox="1"/>
          <p:nvPr>
            <p:ph type="title"/>
          </p:nvPr>
        </p:nvSpPr>
        <p:spPr>
          <a:xfrm>
            <a:off x="311700" y="315925"/>
            <a:ext cx="8520600" cy="606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SzPts val="990"/>
              <a:buNone/>
            </a:pPr>
            <a:r>
              <a:rPr lang="en" sz="3180">
                <a:highlight>
                  <a:schemeClr val="lt2"/>
                </a:highlight>
              </a:rPr>
              <a:t>5. Faculty Engagement w/ Strategic Framework Thematic Sessions</a:t>
            </a:r>
            <a:endParaRPr sz="3180">
              <a:highlight>
                <a:schemeClr val="lt2"/>
              </a:highlight>
            </a:endParaRPr>
          </a:p>
        </p:txBody>
      </p:sp>
      <p:sp>
        <p:nvSpPr>
          <p:cNvPr id="99" name="Google Shape;99;p19"/>
          <p:cNvSpPr txBox="1"/>
          <p:nvPr>
            <p:ph idx="1" type="body"/>
          </p:nvPr>
        </p:nvSpPr>
        <p:spPr>
          <a:xfrm>
            <a:off x="273900" y="1015225"/>
            <a:ext cx="8798700" cy="4011000"/>
          </a:xfrm>
          <a:prstGeom prst="rect">
            <a:avLst/>
          </a:prstGeom>
        </p:spPr>
        <p:txBody>
          <a:bodyPr anchorCtr="0" anchor="t" bIns="91425" lIns="91425" spcFirstLastPara="1" rIns="91425" wrap="square" tIns="91425">
            <a:normAutofit fontScale="92500" lnSpcReduction="10000"/>
          </a:bodyPr>
          <a:lstStyle/>
          <a:p>
            <a:pPr indent="0" lvl="0" marL="0" rtl="0" algn="l">
              <a:lnSpc>
                <a:spcPct val="100000"/>
              </a:lnSpc>
              <a:spcBef>
                <a:spcPts val="0"/>
              </a:spcBef>
              <a:spcAft>
                <a:spcPts val="0"/>
              </a:spcAft>
              <a:buClr>
                <a:schemeClr val="dk1"/>
              </a:buClr>
              <a:buSzPct val="64705"/>
              <a:buFont typeface="Arial"/>
              <a:buNone/>
            </a:pPr>
            <a:r>
              <a:rPr b="1" lang="en" sz="1700">
                <a:latin typeface="Arial"/>
                <a:ea typeface="Arial"/>
                <a:cs typeface="Arial"/>
                <a:sym typeface="Arial"/>
              </a:rPr>
              <a:t>The College Senators discussed the strategic framework thematic working group sessions that took place end of February. </a:t>
            </a:r>
            <a:r>
              <a:rPr lang="en" sz="1700">
                <a:latin typeface="Arial"/>
                <a:ea typeface="Arial"/>
                <a:cs typeface="Arial"/>
                <a:sym typeface="Arial"/>
              </a:rPr>
              <a:t>It appears some of the sessions included good faculty engagement but others did not.  Some of the sessions were informational, while others collaborative.  Some faculty did not receive zoom links to </a:t>
            </a:r>
            <a:r>
              <a:rPr lang="en" sz="1700">
                <a:latin typeface="Arial"/>
                <a:ea typeface="Arial"/>
                <a:cs typeface="Arial"/>
                <a:sym typeface="Arial"/>
              </a:rPr>
              <a:t>virtual</a:t>
            </a:r>
            <a:r>
              <a:rPr lang="en" sz="1700">
                <a:latin typeface="Arial"/>
                <a:ea typeface="Arial"/>
                <a:cs typeface="Arial"/>
                <a:sym typeface="Arial"/>
              </a:rPr>
              <a:t> sessions, others did.  There appears to be confusion </a:t>
            </a:r>
            <a:r>
              <a:rPr lang="en" sz="1700">
                <a:latin typeface="Arial"/>
                <a:ea typeface="Arial"/>
                <a:cs typeface="Arial"/>
                <a:sym typeface="Arial"/>
              </a:rPr>
              <a:t>about</a:t>
            </a:r>
            <a:r>
              <a:rPr lang="en" sz="1700">
                <a:latin typeface="Arial"/>
                <a:ea typeface="Arial"/>
                <a:cs typeface="Arial"/>
                <a:sym typeface="Arial"/>
              </a:rPr>
              <a:t> what will be produced (concept papers, white papers) and where continued faculty engagement is needed and necessary.  Overall, it did not appear that there was </a:t>
            </a:r>
            <a:r>
              <a:rPr lang="en" sz="1700">
                <a:latin typeface="Arial"/>
                <a:ea typeface="Arial"/>
                <a:cs typeface="Arial"/>
                <a:sym typeface="Arial"/>
              </a:rPr>
              <a:t>adequate</a:t>
            </a:r>
            <a:r>
              <a:rPr lang="en" sz="1700">
                <a:latin typeface="Arial"/>
                <a:ea typeface="Arial"/>
                <a:cs typeface="Arial"/>
                <a:sym typeface="Arial"/>
              </a:rPr>
              <a:t> faculty engagement in this step of the process and it is unclear if the timelines being implemented are realistic and adequate to ensure faculty engagement.  Were there target goals in terms of faculty engagement and were those targets met? Will faculty be invited to review draft documents in the next phase?  It appears there might be faculty disengagement due to a lack of clarity about next steps and inadequate/ineffective </a:t>
            </a:r>
            <a:r>
              <a:rPr lang="en" sz="1700">
                <a:latin typeface="Arial"/>
                <a:ea typeface="Arial"/>
                <a:cs typeface="Arial"/>
                <a:sym typeface="Arial"/>
              </a:rPr>
              <a:t>opportunities</a:t>
            </a:r>
            <a:r>
              <a:rPr lang="en" sz="1700">
                <a:latin typeface="Arial"/>
                <a:ea typeface="Arial"/>
                <a:cs typeface="Arial"/>
                <a:sym typeface="Arial"/>
              </a:rPr>
              <a:t> for faculty engagement.</a:t>
            </a:r>
            <a:endParaRPr sz="1700">
              <a:latin typeface="Arial"/>
              <a:ea typeface="Arial"/>
              <a:cs typeface="Arial"/>
              <a:sym typeface="Arial"/>
            </a:endParaRPr>
          </a:p>
          <a:p>
            <a:pPr indent="0" lvl="0" marL="0" rtl="0" algn="l">
              <a:lnSpc>
                <a:spcPct val="100000"/>
              </a:lnSpc>
              <a:spcBef>
                <a:spcPts val="0"/>
              </a:spcBef>
              <a:spcAft>
                <a:spcPts val="0"/>
              </a:spcAft>
              <a:buClr>
                <a:schemeClr val="dk1"/>
              </a:buClr>
              <a:buSzPct val="64705"/>
              <a:buFont typeface="Arial"/>
              <a:buNone/>
            </a:pPr>
            <a:r>
              <a:t/>
            </a:r>
            <a:endParaRPr sz="1700">
              <a:latin typeface="Arial"/>
              <a:ea typeface="Arial"/>
              <a:cs typeface="Arial"/>
              <a:sym typeface="Arial"/>
            </a:endParaRPr>
          </a:p>
          <a:p>
            <a:pPr indent="0" lvl="0" marL="0" rtl="0" algn="l">
              <a:lnSpc>
                <a:spcPct val="100000"/>
              </a:lnSpc>
              <a:spcBef>
                <a:spcPts val="0"/>
              </a:spcBef>
              <a:spcAft>
                <a:spcPts val="0"/>
              </a:spcAft>
              <a:buClr>
                <a:schemeClr val="dk1"/>
              </a:buClr>
              <a:buSzPct val="64705"/>
              <a:buFont typeface="Arial"/>
              <a:buNone/>
            </a:pPr>
            <a:r>
              <a:rPr lang="en" sz="1700" u="sng">
                <a:latin typeface="Arial"/>
                <a:ea typeface="Arial"/>
                <a:cs typeface="Arial"/>
                <a:sym typeface="Arial"/>
              </a:rPr>
              <a:t>Recommendations</a:t>
            </a:r>
            <a:r>
              <a:rPr lang="en" sz="1700">
                <a:latin typeface="Arial"/>
                <a:ea typeface="Arial"/>
                <a:cs typeface="Arial"/>
                <a:sym typeface="Arial"/>
              </a:rPr>
              <a:t>:</a:t>
            </a:r>
            <a:endParaRPr sz="1700">
              <a:latin typeface="Arial"/>
              <a:ea typeface="Arial"/>
              <a:cs typeface="Arial"/>
              <a:sym typeface="Arial"/>
            </a:endParaRPr>
          </a:p>
          <a:p>
            <a:pPr indent="0" lvl="0" marL="0" rtl="0" algn="l">
              <a:lnSpc>
                <a:spcPct val="100000"/>
              </a:lnSpc>
              <a:spcBef>
                <a:spcPts val="0"/>
              </a:spcBef>
              <a:spcAft>
                <a:spcPts val="0"/>
              </a:spcAft>
              <a:buClr>
                <a:schemeClr val="dk1"/>
              </a:buClr>
              <a:buSzPct val="64705"/>
              <a:buFont typeface="Arial"/>
              <a:buNone/>
            </a:pPr>
            <a:r>
              <a:t/>
            </a:r>
            <a:endParaRPr sz="1700">
              <a:latin typeface="Arial"/>
              <a:ea typeface="Arial"/>
              <a:cs typeface="Arial"/>
              <a:sym typeface="Arial"/>
            </a:endParaRPr>
          </a:p>
          <a:p>
            <a:pPr indent="0" lvl="0" marL="0" rtl="0" algn="l">
              <a:lnSpc>
                <a:spcPct val="100000"/>
              </a:lnSpc>
              <a:spcBef>
                <a:spcPts val="0"/>
              </a:spcBef>
              <a:spcAft>
                <a:spcPts val="0"/>
              </a:spcAft>
              <a:buNone/>
            </a:pPr>
            <a:r>
              <a:rPr b="1" lang="en" sz="1700">
                <a:latin typeface="Arial"/>
                <a:ea typeface="Arial"/>
                <a:cs typeface="Arial"/>
                <a:sym typeface="Arial"/>
              </a:rPr>
              <a:t>Strategic Framework leaders should aim and plan (with appropriate procedures, timelines, and formats of collaboration) for ensuring strong faculty engagement. </a:t>
            </a:r>
            <a:r>
              <a:rPr lang="en" sz="1700">
                <a:latin typeface="Arial"/>
                <a:ea typeface="Arial"/>
                <a:cs typeface="Arial"/>
                <a:sym typeface="Arial"/>
              </a:rPr>
              <a:t> One suggestion is to share W</a:t>
            </a:r>
            <a:r>
              <a:rPr lang="en" sz="1700">
                <a:latin typeface="Arial"/>
                <a:ea typeface="Arial"/>
                <a:cs typeface="Arial"/>
                <a:sym typeface="Arial"/>
              </a:rPr>
              <a:t>orking Group documents with faculty for input and ensure appropriate turnaround time.</a:t>
            </a:r>
            <a:endParaRPr sz="1700">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0"/>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highlight>
                  <a:schemeClr val="lt2"/>
                </a:highlight>
              </a:rPr>
              <a:t>6. Collaborating </a:t>
            </a:r>
            <a:r>
              <a:rPr lang="en">
                <a:highlight>
                  <a:schemeClr val="lt2"/>
                </a:highlight>
              </a:rPr>
              <a:t>with</a:t>
            </a:r>
            <a:r>
              <a:rPr lang="en">
                <a:highlight>
                  <a:schemeClr val="lt2"/>
                </a:highlight>
              </a:rPr>
              <a:t> the New Dean</a:t>
            </a:r>
            <a:endParaRPr>
              <a:highlight>
                <a:schemeClr val="lt2"/>
              </a:highlight>
            </a:endParaRPr>
          </a:p>
        </p:txBody>
      </p:sp>
      <p:sp>
        <p:nvSpPr>
          <p:cNvPr id="105" name="Google Shape;105;p20"/>
          <p:cNvSpPr txBox="1"/>
          <p:nvPr>
            <p:ph idx="1" type="body"/>
          </p:nvPr>
        </p:nvSpPr>
        <p:spPr>
          <a:xfrm>
            <a:off x="236750" y="1225375"/>
            <a:ext cx="8754900" cy="3756600"/>
          </a:xfrm>
          <a:prstGeom prst="rect">
            <a:avLst/>
          </a:prstGeom>
        </p:spPr>
        <p:txBody>
          <a:bodyPr anchorCtr="0" anchor="t" bIns="91425" lIns="91425" spcFirstLastPara="1" rIns="91425" wrap="square" tIns="91425">
            <a:normAutofit fontScale="85000" lnSpcReduction="20000"/>
          </a:bodyPr>
          <a:lstStyle/>
          <a:p>
            <a:pPr indent="0" lvl="0" marL="0" rtl="0" algn="l">
              <a:lnSpc>
                <a:spcPct val="100000"/>
              </a:lnSpc>
              <a:spcBef>
                <a:spcPts val="0"/>
              </a:spcBef>
              <a:spcAft>
                <a:spcPts val="0"/>
              </a:spcAft>
              <a:buClr>
                <a:schemeClr val="dk1"/>
              </a:buClr>
              <a:buSzPct val="64705"/>
              <a:buFont typeface="Arial"/>
              <a:buNone/>
            </a:pPr>
            <a:r>
              <a:rPr b="1" lang="en" sz="1700">
                <a:latin typeface="Arial"/>
                <a:ea typeface="Arial"/>
                <a:cs typeface="Arial"/>
                <a:sym typeface="Arial"/>
              </a:rPr>
              <a:t>Congratulations to incoming College Dean Dr. Krasas!</a:t>
            </a:r>
            <a:endParaRPr b="1" sz="1700">
              <a:latin typeface="Arial"/>
              <a:ea typeface="Arial"/>
              <a:cs typeface="Arial"/>
              <a:sym typeface="Arial"/>
            </a:endParaRPr>
          </a:p>
          <a:p>
            <a:pPr indent="0" lvl="0" marL="0" rtl="0" algn="l">
              <a:lnSpc>
                <a:spcPct val="100000"/>
              </a:lnSpc>
              <a:spcBef>
                <a:spcPts val="0"/>
              </a:spcBef>
              <a:spcAft>
                <a:spcPts val="0"/>
              </a:spcAft>
              <a:buClr>
                <a:schemeClr val="dk1"/>
              </a:buClr>
              <a:buSzPct val="64705"/>
              <a:buFont typeface="Arial"/>
              <a:buNone/>
            </a:pPr>
            <a:r>
              <a:t/>
            </a:r>
            <a:endParaRPr b="1" sz="1700">
              <a:latin typeface="Arial"/>
              <a:ea typeface="Arial"/>
              <a:cs typeface="Arial"/>
              <a:sym typeface="Arial"/>
            </a:endParaRPr>
          </a:p>
          <a:p>
            <a:pPr indent="0" lvl="0" marL="0" rtl="0" algn="l">
              <a:lnSpc>
                <a:spcPct val="100000"/>
              </a:lnSpc>
              <a:spcBef>
                <a:spcPts val="0"/>
              </a:spcBef>
              <a:spcAft>
                <a:spcPts val="0"/>
              </a:spcAft>
              <a:buClr>
                <a:schemeClr val="dk1"/>
              </a:buClr>
              <a:buSzPct val="64705"/>
              <a:buFont typeface="Arial"/>
              <a:buNone/>
            </a:pPr>
            <a:r>
              <a:rPr b="1" lang="en" sz="1700">
                <a:latin typeface="Arial"/>
                <a:ea typeface="Arial"/>
                <a:cs typeface="Arial"/>
                <a:sym typeface="Arial"/>
              </a:rPr>
              <a:t>The College Senators have discussed the </a:t>
            </a:r>
            <a:r>
              <a:rPr b="1" lang="en" sz="1700">
                <a:latin typeface="Arial"/>
                <a:ea typeface="Arial"/>
                <a:cs typeface="Arial"/>
                <a:sym typeface="Arial"/>
              </a:rPr>
              <a:t>importance</a:t>
            </a:r>
            <a:r>
              <a:rPr b="1" lang="en" sz="1700">
                <a:latin typeface="Arial"/>
                <a:ea typeface="Arial"/>
                <a:cs typeface="Arial"/>
                <a:sym typeface="Arial"/>
              </a:rPr>
              <a:t> of connecting and collaborating with the New College Dean</a:t>
            </a:r>
            <a:r>
              <a:rPr lang="en" sz="1700">
                <a:latin typeface="Arial"/>
                <a:ea typeface="Arial"/>
                <a:cs typeface="Arial"/>
                <a:sym typeface="Arial"/>
              </a:rPr>
              <a:t>. This is a critical opportunity for building trust and establishing a collaborative relationship.</a:t>
            </a:r>
            <a:endParaRPr sz="1700">
              <a:latin typeface="Arial"/>
              <a:ea typeface="Arial"/>
              <a:cs typeface="Arial"/>
              <a:sym typeface="Arial"/>
            </a:endParaRPr>
          </a:p>
          <a:p>
            <a:pPr indent="0" lvl="0" marL="0" rtl="0" algn="l">
              <a:lnSpc>
                <a:spcPct val="100000"/>
              </a:lnSpc>
              <a:spcBef>
                <a:spcPts val="0"/>
              </a:spcBef>
              <a:spcAft>
                <a:spcPts val="0"/>
              </a:spcAft>
              <a:buClr>
                <a:schemeClr val="dk1"/>
              </a:buClr>
              <a:buSzPct val="64705"/>
              <a:buFont typeface="Arial"/>
              <a:buNone/>
            </a:pPr>
            <a:r>
              <a:t/>
            </a:r>
            <a:endParaRPr sz="1700">
              <a:latin typeface="Arial"/>
              <a:ea typeface="Arial"/>
              <a:cs typeface="Arial"/>
              <a:sym typeface="Arial"/>
            </a:endParaRPr>
          </a:p>
          <a:p>
            <a:pPr indent="0" lvl="0" marL="457200" rtl="0" algn="l">
              <a:lnSpc>
                <a:spcPct val="100000"/>
              </a:lnSpc>
              <a:spcBef>
                <a:spcPts val="0"/>
              </a:spcBef>
              <a:spcAft>
                <a:spcPts val="0"/>
              </a:spcAft>
              <a:buClr>
                <a:schemeClr val="dk1"/>
              </a:buClr>
              <a:buSzPct val="64705"/>
              <a:buFont typeface="Arial"/>
              <a:buNone/>
            </a:pPr>
            <a:r>
              <a:rPr lang="en" sz="1700" u="sng">
                <a:latin typeface="Arial"/>
                <a:ea typeface="Arial"/>
                <a:cs typeface="Arial"/>
                <a:sym typeface="Arial"/>
              </a:rPr>
              <a:t>Important Topics</a:t>
            </a:r>
            <a:r>
              <a:rPr lang="en" sz="1700">
                <a:latin typeface="Arial"/>
                <a:ea typeface="Arial"/>
                <a:cs typeface="Arial"/>
                <a:sym typeface="Arial"/>
              </a:rPr>
              <a:t>:</a:t>
            </a:r>
            <a:endParaRPr sz="1700">
              <a:latin typeface="Arial"/>
              <a:ea typeface="Arial"/>
              <a:cs typeface="Arial"/>
              <a:sym typeface="Arial"/>
            </a:endParaRPr>
          </a:p>
          <a:p>
            <a:pPr indent="0" lvl="0" marL="457200" rtl="0" algn="l">
              <a:lnSpc>
                <a:spcPct val="100000"/>
              </a:lnSpc>
              <a:spcBef>
                <a:spcPts val="0"/>
              </a:spcBef>
              <a:spcAft>
                <a:spcPts val="0"/>
              </a:spcAft>
              <a:buClr>
                <a:schemeClr val="dk1"/>
              </a:buClr>
              <a:buSzPct val="64705"/>
              <a:buFont typeface="Arial"/>
              <a:buNone/>
            </a:pPr>
            <a:r>
              <a:t/>
            </a:r>
            <a:endParaRPr sz="1700">
              <a:latin typeface="Arial"/>
              <a:ea typeface="Arial"/>
              <a:cs typeface="Arial"/>
              <a:sym typeface="Arial"/>
            </a:endParaRPr>
          </a:p>
          <a:p>
            <a:pPr indent="0" lvl="0" marL="457200" rtl="0" algn="l">
              <a:lnSpc>
                <a:spcPct val="100000"/>
              </a:lnSpc>
              <a:spcBef>
                <a:spcPts val="0"/>
              </a:spcBef>
              <a:spcAft>
                <a:spcPts val="0"/>
              </a:spcAft>
              <a:buNone/>
            </a:pPr>
            <a:r>
              <a:rPr lang="en" sz="1700">
                <a:latin typeface="Arial"/>
                <a:ea typeface="Arial"/>
                <a:cs typeface="Arial"/>
                <a:sym typeface="Arial"/>
              </a:rPr>
              <a:t>Recognizing Teaching Professionals and revisiting the April 2021 Task Force Report on “A 21st Century Vision for Valuing Career Teaching Faculty at WFU”</a:t>
            </a:r>
            <a:endParaRPr sz="1700">
              <a:latin typeface="Arial"/>
              <a:ea typeface="Arial"/>
              <a:cs typeface="Arial"/>
              <a:sym typeface="Arial"/>
            </a:endParaRPr>
          </a:p>
          <a:p>
            <a:pPr indent="0" lvl="0" marL="457200" rtl="0" algn="l">
              <a:lnSpc>
                <a:spcPct val="100000"/>
              </a:lnSpc>
              <a:spcBef>
                <a:spcPts val="0"/>
              </a:spcBef>
              <a:spcAft>
                <a:spcPts val="0"/>
              </a:spcAft>
              <a:buNone/>
            </a:pPr>
            <a:r>
              <a:t/>
            </a:r>
            <a:endParaRPr sz="1700">
              <a:latin typeface="Arial"/>
              <a:ea typeface="Arial"/>
              <a:cs typeface="Arial"/>
              <a:sym typeface="Arial"/>
            </a:endParaRPr>
          </a:p>
          <a:p>
            <a:pPr indent="0" lvl="0" marL="457200" rtl="0" algn="l">
              <a:lnSpc>
                <a:spcPct val="100000"/>
              </a:lnSpc>
              <a:spcBef>
                <a:spcPts val="0"/>
              </a:spcBef>
              <a:spcAft>
                <a:spcPts val="0"/>
              </a:spcAft>
              <a:buNone/>
            </a:pPr>
            <a:r>
              <a:rPr lang="en" sz="1700">
                <a:latin typeface="Arial"/>
                <a:ea typeface="Arial"/>
                <a:cs typeface="Arial"/>
                <a:sym typeface="Arial"/>
              </a:rPr>
              <a:t>College and Grad School restructuring and implementation of reorganization/changes</a:t>
            </a:r>
            <a:endParaRPr sz="1700">
              <a:latin typeface="Arial"/>
              <a:ea typeface="Arial"/>
              <a:cs typeface="Arial"/>
              <a:sym typeface="Arial"/>
            </a:endParaRPr>
          </a:p>
          <a:p>
            <a:pPr indent="0" lvl="0" marL="457200" rtl="0" algn="l">
              <a:lnSpc>
                <a:spcPct val="100000"/>
              </a:lnSpc>
              <a:spcBef>
                <a:spcPts val="0"/>
              </a:spcBef>
              <a:spcAft>
                <a:spcPts val="0"/>
              </a:spcAft>
              <a:buNone/>
            </a:pPr>
            <a:r>
              <a:t/>
            </a:r>
            <a:endParaRPr sz="1700">
              <a:latin typeface="Arial"/>
              <a:ea typeface="Arial"/>
              <a:cs typeface="Arial"/>
              <a:sym typeface="Arial"/>
            </a:endParaRPr>
          </a:p>
          <a:p>
            <a:pPr indent="0" lvl="0" marL="457200" rtl="0" algn="l">
              <a:lnSpc>
                <a:spcPct val="100000"/>
              </a:lnSpc>
              <a:spcBef>
                <a:spcPts val="0"/>
              </a:spcBef>
              <a:spcAft>
                <a:spcPts val="0"/>
              </a:spcAft>
              <a:buNone/>
            </a:pPr>
            <a:r>
              <a:rPr lang="en" sz="1700">
                <a:latin typeface="Arial"/>
                <a:ea typeface="Arial"/>
                <a:cs typeface="Arial"/>
                <a:sym typeface="Arial"/>
              </a:rPr>
              <a:t>Faculty Handbook</a:t>
            </a:r>
            <a:endParaRPr sz="1700">
              <a:latin typeface="Arial"/>
              <a:ea typeface="Arial"/>
              <a:cs typeface="Arial"/>
              <a:sym typeface="Arial"/>
            </a:endParaRPr>
          </a:p>
          <a:p>
            <a:pPr indent="0" lvl="0" marL="457200" rtl="0" algn="l">
              <a:lnSpc>
                <a:spcPct val="100000"/>
              </a:lnSpc>
              <a:spcBef>
                <a:spcPts val="0"/>
              </a:spcBef>
              <a:spcAft>
                <a:spcPts val="0"/>
              </a:spcAft>
              <a:buNone/>
            </a:pPr>
            <a:r>
              <a:t/>
            </a:r>
            <a:endParaRPr sz="1700">
              <a:latin typeface="Arial"/>
              <a:ea typeface="Arial"/>
              <a:cs typeface="Arial"/>
              <a:sym typeface="Arial"/>
            </a:endParaRPr>
          </a:p>
          <a:p>
            <a:pPr indent="0" lvl="0" marL="457200" rtl="0" algn="l">
              <a:lnSpc>
                <a:spcPct val="100000"/>
              </a:lnSpc>
              <a:spcBef>
                <a:spcPts val="0"/>
              </a:spcBef>
              <a:spcAft>
                <a:spcPts val="0"/>
              </a:spcAft>
              <a:buNone/>
            </a:pPr>
            <a:r>
              <a:rPr lang="en" sz="1700">
                <a:latin typeface="Arial"/>
                <a:ea typeface="Arial"/>
                <a:cs typeface="Arial"/>
                <a:sym typeface="Arial"/>
              </a:rPr>
              <a:t>Faculty Grievance processes</a:t>
            </a:r>
            <a:endParaRPr sz="1700">
              <a:latin typeface="Arial"/>
              <a:ea typeface="Arial"/>
              <a:cs typeface="Arial"/>
              <a:sym typeface="Arial"/>
            </a:endParaRPr>
          </a:p>
          <a:p>
            <a:pPr indent="0" lvl="0" marL="0" rtl="0" algn="l">
              <a:lnSpc>
                <a:spcPct val="100000"/>
              </a:lnSpc>
              <a:spcBef>
                <a:spcPts val="0"/>
              </a:spcBef>
              <a:spcAft>
                <a:spcPts val="0"/>
              </a:spcAft>
              <a:buNone/>
            </a:pPr>
            <a:r>
              <a:t/>
            </a:r>
            <a:endParaRPr sz="1700">
              <a:latin typeface="Arial"/>
              <a:ea typeface="Arial"/>
              <a:cs typeface="Arial"/>
              <a:sym typeface="Arial"/>
            </a:endParaRPr>
          </a:p>
          <a:p>
            <a:pPr indent="0" lvl="0" marL="0" rtl="0" algn="l">
              <a:lnSpc>
                <a:spcPct val="100000"/>
              </a:lnSpc>
              <a:spcBef>
                <a:spcPts val="0"/>
              </a:spcBef>
              <a:spcAft>
                <a:spcPts val="0"/>
              </a:spcAft>
              <a:buNone/>
            </a:pPr>
            <a:r>
              <a:rPr b="1" lang="en" sz="1700">
                <a:latin typeface="Arial"/>
                <a:ea typeface="Arial"/>
                <a:cs typeface="Arial"/>
                <a:sym typeface="Arial"/>
              </a:rPr>
              <a:t>The College Senators will start to work with the new Dean, who should be invited to meet  with the Faculty Senate early next fall. </a:t>
            </a:r>
            <a:endParaRPr b="1" sz="1700">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57BB8A"/>
      </a:accent3>
      <a:accent4>
        <a:srgbClr val="78909C"/>
      </a:accent4>
      <a:accent5>
        <a:srgbClr val="607D8B"/>
      </a:accent5>
      <a:accent6>
        <a:srgbClr val="DCE755"/>
      </a:accent6>
      <a:hlink>
        <a:srgbClr val="607D8B"/>
      </a:hlink>
      <a:folHlink>
        <a:srgbClr val="607D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