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Economica"/>
      <p:regular r:id="rId13"/>
      <p:bold r:id="rId14"/>
      <p:italic r:id="rId15"/>
      <p:boldItalic r:id="rId16"/>
    </p:embeddedFont>
    <p:embeddedFont>
      <p:font typeface="Open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Economica-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Economica-italic.fntdata"/><Relationship Id="rId14" Type="http://schemas.openxmlformats.org/officeDocument/2006/relationships/font" Target="fonts/Economica-bold.fntdata"/><Relationship Id="rId17" Type="http://schemas.openxmlformats.org/officeDocument/2006/relationships/font" Target="fonts/OpenSans-regular.fntdata"/><Relationship Id="rId16" Type="http://schemas.openxmlformats.org/officeDocument/2006/relationships/font" Target="fonts/Economica-boldItalic.fntdata"/><Relationship Id="rId5" Type="http://schemas.openxmlformats.org/officeDocument/2006/relationships/notesMaster" Target="notesMasters/notesMaster1.xml"/><Relationship Id="rId19" Type="http://schemas.openxmlformats.org/officeDocument/2006/relationships/font" Target="fonts/OpenSans-italic.fntdata"/><Relationship Id="rId6" Type="http://schemas.openxmlformats.org/officeDocument/2006/relationships/slide" Target="slides/slide1.xml"/><Relationship Id="rId18" Type="http://schemas.openxmlformats.org/officeDocument/2006/relationships/font" Target="fonts/OpenSans-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6ecc06314c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6ecc06314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0bfc5aa512a47f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0bfc5aa512a47f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6ecc06314c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6ecc06314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dcfb03cef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dcfb03ce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6ecc06314c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6ecc06314c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10d031a5bcf494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10d031a5bcf494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College Committee</a:t>
            </a:r>
            <a:endParaRPr/>
          </a:p>
          <a:p>
            <a:pPr indent="0" lvl="0" marL="0" rtl="0" algn="ctr">
              <a:spcBef>
                <a:spcPts val="0"/>
              </a:spcBef>
              <a:spcAft>
                <a:spcPts val="0"/>
              </a:spcAft>
              <a:buNone/>
            </a:pPr>
            <a:r>
              <a:rPr lang="en"/>
              <a:t>Report</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February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highlight>
                  <a:schemeClr val="lt2"/>
                </a:highlight>
              </a:rPr>
              <a:t>5</a:t>
            </a:r>
            <a:r>
              <a:rPr lang="en">
                <a:highlight>
                  <a:schemeClr val="lt2"/>
                </a:highlight>
              </a:rPr>
              <a:t> General Topics of Importance and Interest</a:t>
            </a:r>
            <a:endParaRPr>
              <a:highlight>
                <a:schemeClr val="lt2"/>
              </a:highlight>
            </a:endParaRPr>
          </a:p>
        </p:txBody>
      </p:sp>
      <p:sp>
        <p:nvSpPr>
          <p:cNvPr id="69" name="Google Shape;69;p14"/>
          <p:cNvSpPr txBox="1"/>
          <p:nvPr>
            <p:ph idx="1" type="body"/>
          </p:nvPr>
        </p:nvSpPr>
        <p:spPr>
          <a:xfrm>
            <a:off x="311675" y="1486250"/>
            <a:ext cx="8782500" cy="3093000"/>
          </a:xfrm>
          <a:prstGeom prst="rect">
            <a:avLst/>
          </a:prstGeom>
        </p:spPr>
        <p:txBody>
          <a:bodyPr anchorCtr="0" anchor="t" bIns="91425" lIns="91425" spcFirstLastPara="1" rIns="91425" wrap="square" tIns="91425">
            <a:normAutofit lnSpcReduction="10000"/>
          </a:bodyPr>
          <a:lstStyle/>
          <a:p>
            <a:pPr indent="-361950" lvl="0" marL="457200" rtl="0" algn="l">
              <a:lnSpc>
                <a:spcPct val="100000"/>
              </a:lnSpc>
              <a:spcBef>
                <a:spcPts val="0"/>
              </a:spcBef>
              <a:spcAft>
                <a:spcPts val="0"/>
              </a:spcAft>
              <a:buSzPts val="2100"/>
              <a:buAutoNum type="arabicPeriod"/>
            </a:pPr>
            <a:r>
              <a:rPr lang="en" sz="2100"/>
              <a:t>Faculty Handbook</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Recognizing Teaching Professionals who are </a:t>
            </a:r>
            <a:r>
              <a:rPr lang="en" sz="2100"/>
              <a:t>Productive</a:t>
            </a:r>
            <a:r>
              <a:rPr lang="en" sz="2100"/>
              <a:t> with Research / Scholarship / Creative Works</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Faculty Morale</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Restructuring / Reorganization: College Dean / Grad Dean</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Faculty Grievance Committee Processes</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highlight>
                  <a:schemeClr val="lt2"/>
                </a:highlight>
              </a:rPr>
              <a:t>1. Faculty Handbook</a:t>
            </a:r>
            <a:endParaRPr>
              <a:highlight>
                <a:schemeClr val="lt2"/>
              </a:highlight>
            </a:endParaRPr>
          </a:p>
        </p:txBody>
      </p:sp>
      <p:sp>
        <p:nvSpPr>
          <p:cNvPr id="75" name="Google Shape;75;p15"/>
          <p:cNvSpPr txBox="1"/>
          <p:nvPr>
            <p:ph idx="1" type="body"/>
          </p:nvPr>
        </p:nvSpPr>
        <p:spPr>
          <a:xfrm>
            <a:off x="395575" y="1225375"/>
            <a:ext cx="8596200" cy="3700800"/>
          </a:xfrm>
          <a:prstGeom prst="rect">
            <a:avLst/>
          </a:prstGeom>
        </p:spPr>
        <p:txBody>
          <a:bodyPr anchorCtr="0" anchor="t" bIns="91425" lIns="91425" spcFirstLastPara="1" rIns="91425" wrap="square" tIns="91425">
            <a:normAutofit fontScale="92500" lnSpcReduction="10000"/>
          </a:bodyPr>
          <a:lstStyle/>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The Faculty Handbook continues to be a top priority area for College Senators, who are grateful to the </a:t>
            </a:r>
            <a:r>
              <a:rPr b="1" lang="en" sz="1700">
                <a:latin typeface="Arial"/>
                <a:ea typeface="Arial"/>
                <a:cs typeface="Arial"/>
                <a:sym typeface="Arial"/>
              </a:rPr>
              <a:t>leadership</a:t>
            </a:r>
            <a:r>
              <a:rPr b="1" lang="en" sz="1700">
                <a:latin typeface="Arial"/>
                <a:ea typeface="Arial"/>
                <a:cs typeface="Arial"/>
                <a:sym typeface="Arial"/>
              </a:rPr>
              <a:t> of the Ad Hoc Faculty Handbook Faculty Senate Committee focusing on handbook processes.</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rPr lang="en" sz="1700">
                <a:latin typeface="Arial"/>
                <a:ea typeface="Arial"/>
                <a:cs typeface="Arial"/>
                <a:sym typeface="Arial"/>
              </a:rPr>
              <a:t>Continued c</a:t>
            </a:r>
            <a:r>
              <a:rPr lang="en" sz="1700">
                <a:latin typeface="Arial"/>
                <a:ea typeface="Arial"/>
                <a:cs typeface="Arial"/>
                <a:sym typeface="Arial"/>
              </a:rPr>
              <a:t>onversations</a:t>
            </a:r>
            <a:r>
              <a:rPr lang="en" sz="1700">
                <a:latin typeface="Arial"/>
                <a:ea typeface="Arial"/>
                <a:cs typeface="Arial"/>
                <a:sym typeface="Arial"/>
              </a:rPr>
              <a:t> with the Interim College Dean Tony Marsh are clarifying that the Faculty Handbook is indeed binding and not only informational.  Interim Dean Marsh described the Faculty Handbook as the “Cliff Notes” version of binding content for faculty and that there is additional binding content for faculty in other locations (e.g. College </a:t>
            </a:r>
            <a:r>
              <a:rPr lang="en" sz="1700">
                <a:latin typeface="Arial"/>
                <a:ea typeface="Arial"/>
                <a:cs typeface="Arial"/>
                <a:sym typeface="Arial"/>
              </a:rPr>
              <a:t>website, Bulletin, and other university websites and policy documents).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The opportunity that exists is to cross-link many of these binding documents so that as a university, we are clearly communicating what is binding to faculty and what is not.</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As the Ad Hoc Faculty Handbook Faculty Senate Committee focused on process, the College Senators are beginning to dive into content that is binding for College Faculty.  A permanent faculty handbook committee of the Faculty Senate is recommended.</a:t>
            </a:r>
            <a:endParaRPr b="1" sz="17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287100" y="454500"/>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200">
                <a:highlight>
                  <a:schemeClr val="lt2"/>
                </a:highlight>
              </a:rPr>
              <a:t>2.  </a:t>
            </a:r>
            <a:r>
              <a:rPr lang="en" sz="3200">
                <a:highlight>
                  <a:schemeClr val="lt2"/>
                </a:highlight>
              </a:rPr>
              <a:t>Recognizing Teaching Professionals who are Productive with Research / Scholarship / Creative Works</a:t>
            </a:r>
            <a:r>
              <a:rPr lang="en" sz="3200">
                <a:highlight>
                  <a:schemeClr val="lt2"/>
                </a:highlight>
              </a:rPr>
              <a:t> </a:t>
            </a:r>
            <a:endParaRPr sz="3200">
              <a:highlight>
                <a:schemeClr val="lt2"/>
              </a:highlight>
            </a:endParaRPr>
          </a:p>
        </p:txBody>
      </p:sp>
      <p:sp>
        <p:nvSpPr>
          <p:cNvPr id="81" name="Google Shape;81;p16"/>
          <p:cNvSpPr txBox="1"/>
          <p:nvPr>
            <p:ph idx="1" type="body"/>
          </p:nvPr>
        </p:nvSpPr>
        <p:spPr>
          <a:xfrm>
            <a:off x="335850" y="1249675"/>
            <a:ext cx="8558100" cy="33540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b="1" lang="en" sz="1400">
                <a:latin typeface="Arial"/>
                <a:ea typeface="Arial"/>
                <a:cs typeface="Arial"/>
                <a:sym typeface="Arial"/>
              </a:rPr>
              <a:t>College Senators have been discussing the </a:t>
            </a:r>
            <a:r>
              <a:rPr b="1" lang="en" sz="1400">
                <a:latin typeface="Arial"/>
                <a:ea typeface="Arial"/>
                <a:cs typeface="Arial"/>
                <a:sym typeface="Arial"/>
              </a:rPr>
              <a:t>importance of recognizing Teaching Professionals (TPs) in the College who are productive with research / scholarship / creative works </a:t>
            </a:r>
            <a:r>
              <a:rPr lang="en" sz="1400">
                <a:latin typeface="Arial"/>
                <a:ea typeface="Arial"/>
                <a:cs typeface="Arial"/>
                <a:sym typeface="Arial"/>
              </a:rPr>
              <a:t>and are embodying the Teacher Scholar Model. We recognize that TPs have no contractual obligation to conduct research / scholarship / creative works.  When they do engage “above and beyond” to embody the Teacher Scholar Model, it should be recognized. </a:t>
            </a:r>
            <a:r>
              <a:rPr b="1" lang="en" sz="1400">
                <a:latin typeface="Arial"/>
                <a:ea typeface="Arial"/>
                <a:cs typeface="Arial"/>
                <a:sym typeface="Arial"/>
              </a:rPr>
              <a:t>It appears that some College Departments and our Professional Schools have such mechanisms in place.</a:t>
            </a:r>
            <a:endParaRPr b="1" sz="1400">
              <a:latin typeface="Arial"/>
              <a:ea typeface="Arial"/>
              <a:cs typeface="Arial"/>
              <a:sym typeface="Arial"/>
            </a:endParaRPr>
          </a:p>
          <a:p>
            <a:pPr indent="0" lvl="0" marL="0" rtl="0" algn="l">
              <a:lnSpc>
                <a:spcPct val="100000"/>
              </a:lnSpc>
              <a:spcBef>
                <a:spcPts val="1200"/>
              </a:spcBef>
              <a:spcAft>
                <a:spcPts val="0"/>
              </a:spcAft>
              <a:buClr>
                <a:schemeClr val="dk1"/>
              </a:buClr>
              <a:buSzPts val="1100"/>
              <a:buFont typeface="Arial"/>
              <a:buNone/>
            </a:pPr>
            <a:r>
              <a:rPr lang="en" sz="1400">
                <a:latin typeface="Arial"/>
                <a:ea typeface="Arial"/>
                <a:cs typeface="Arial"/>
                <a:sym typeface="Arial"/>
              </a:rPr>
              <a:t>The </a:t>
            </a:r>
            <a:r>
              <a:rPr lang="en" sz="1400">
                <a:latin typeface="Arial"/>
                <a:ea typeface="Arial"/>
                <a:cs typeface="Arial"/>
                <a:sym typeface="Arial"/>
              </a:rPr>
              <a:t>College Senators advocate for the following at this time: </a:t>
            </a:r>
            <a:endParaRPr sz="1400">
              <a:latin typeface="Arial"/>
              <a:ea typeface="Arial"/>
              <a:cs typeface="Arial"/>
              <a:sym typeface="Arial"/>
            </a:endParaRPr>
          </a:p>
          <a:p>
            <a:pPr indent="0" lvl="0" marL="457200" rtl="0" algn="l">
              <a:lnSpc>
                <a:spcPct val="100000"/>
              </a:lnSpc>
              <a:spcBef>
                <a:spcPts val="1200"/>
              </a:spcBef>
              <a:spcAft>
                <a:spcPts val="0"/>
              </a:spcAft>
              <a:buNone/>
            </a:pPr>
            <a:r>
              <a:rPr lang="en" sz="1400">
                <a:latin typeface="Arial"/>
                <a:ea typeface="Arial"/>
                <a:cs typeface="Arial"/>
                <a:sym typeface="Arial"/>
              </a:rPr>
              <a:t>(a) A small group of College Senators (Stew Carter and Ryan Shirey) will work on identifying some recommendations for the new Dean that will be coming. The College Senators will collaborate with the College Chairs to understand the current state of such recognitions across departments.</a:t>
            </a:r>
            <a:endParaRPr sz="1400">
              <a:latin typeface="Arial"/>
              <a:ea typeface="Arial"/>
              <a:cs typeface="Arial"/>
              <a:sym typeface="Arial"/>
            </a:endParaRPr>
          </a:p>
          <a:p>
            <a:pPr indent="0" lvl="0" marL="457200" rtl="0" algn="l">
              <a:lnSpc>
                <a:spcPct val="100000"/>
              </a:lnSpc>
              <a:spcBef>
                <a:spcPts val="1200"/>
              </a:spcBef>
              <a:spcAft>
                <a:spcPts val="0"/>
              </a:spcAft>
              <a:buNone/>
            </a:pPr>
            <a:r>
              <a:rPr lang="en" sz="1400">
                <a:latin typeface="Arial"/>
                <a:ea typeface="Arial"/>
                <a:cs typeface="Arial"/>
                <a:sym typeface="Arial"/>
              </a:rPr>
              <a:t>(b) The </a:t>
            </a:r>
            <a:r>
              <a:rPr lang="en" sz="1400">
                <a:latin typeface="Arial"/>
                <a:ea typeface="Arial"/>
                <a:cs typeface="Arial"/>
                <a:sym typeface="Arial"/>
              </a:rPr>
              <a:t>Interim College Dean initiate conversations with the Dean’s Council to understand how our university is recognizing TPs who are research/</a:t>
            </a:r>
            <a:r>
              <a:rPr lang="en" sz="1400">
                <a:latin typeface="Arial"/>
                <a:ea typeface="Arial"/>
                <a:cs typeface="Arial"/>
                <a:sym typeface="Arial"/>
              </a:rPr>
              <a:t>scholarship</a:t>
            </a:r>
            <a:r>
              <a:rPr lang="en" sz="1400">
                <a:latin typeface="Arial"/>
                <a:ea typeface="Arial"/>
                <a:cs typeface="Arial"/>
                <a:sym typeface="Arial"/>
              </a:rPr>
              <a:t> productive across all Schools.   </a:t>
            </a:r>
            <a:endParaRPr sz="1400">
              <a:latin typeface="Arial"/>
              <a:ea typeface="Arial"/>
              <a:cs typeface="Arial"/>
              <a:sym typeface="Arial"/>
            </a:endParaRPr>
          </a:p>
          <a:p>
            <a:pPr indent="0" lvl="0" marL="457200" rtl="0" algn="l">
              <a:lnSpc>
                <a:spcPct val="100000"/>
              </a:lnSpc>
              <a:spcBef>
                <a:spcPts val="1200"/>
              </a:spcBef>
              <a:spcAft>
                <a:spcPts val="0"/>
              </a:spcAft>
              <a:buNone/>
            </a:pPr>
            <a:r>
              <a:rPr lang="en" sz="1400">
                <a:latin typeface="Arial"/>
                <a:ea typeface="Arial"/>
                <a:cs typeface="Arial"/>
                <a:sym typeface="Arial"/>
              </a:rPr>
              <a:t>(c) An Ad Hoc Committee could be formed at the Faculty Senate level to move this work forward and to ensure we are equitably recognizing our TPs.</a:t>
            </a:r>
            <a:endParaRPr sz="1400">
              <a:latin typeface="Arial"/>
              <a:ea typeface="Arial"/>
              <a:cs typeface="Arial"/>
              <a:sym typeface="Arial"/>
            </a:endParaRPr>
          </a:p>
          <a:p>
            <a:pPr indent="0" lvl="0" marL="457200" rtl="0" algn="l">
              <a:lnSpc>
                <a:spcPct val="100000"/>
              </a:lnSpc>
              <a:spcBef>
                <a:spcPts val="1200"/>
              </a:spcBef>
              <a:spcAft>
                <a:spcPts val="1200"/>
              </a:spcAft>
              <a:buNone/>
            </a:pPr>
            <a:r>
              <a:t/>
            </a:r>
            <a:endParaRPr sz="14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287100" y="454500"/>
            <a:ext cx="8520600" cy="575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180">
                <a:highlight>
                  <a:schemeClr val="lt2"/>
                </a:highlight>
              </a:rPr>
              <a:t>3</a:t>
            </a:r>
            <a:r>
              <a:rPr lang="en" sz="3180">
                <a:highlight>
                  <a:schemeClr val="lt2"/>
                </a:highlight>
              </a:rPr>
              <a:t>. Faculty Morale </a:t>
            </a:r>
            <a:endParaRPr sz="3180">
              <a:highlight>
                <a:schemeClr val="lt2"/>
              </a:highlight>
            </a:endParaRPr>
          </a:p>
        </p:txBody>
      </p:sp>
      <p:sp>
        <p:nvSpPr>
          <p:cNvPr id="87" name="Google Shape;87;p17"/>
          <p:cNvSpPr txBox="1"/>
          <p:nvPr>
            <p:ph idx="1" type="body"/>
          </p:nvPr>
        </p:nvSpPr>
        <p:spPr>
          <a:xfrm>
            <a:off x="385050" y="1029900"/>
            <a:ext cx="8582400" cy="36765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b="1" lang="en" sz="1500">
                <a:latin typeface="Arial"/>
                <a:ea typeface="Arial"/>
                <a:cs typeface="Arial"/>
                <a:sym typeface="Arial"/>
              </a:rPr>
              <a:t>College Senators discussed Faculty Morale during the October 2022 Faculty Senate meeting and the opportunity to building stronger community amongst colleagues. Faculty Morale came up again recently from College Faculty.  </a:t>
            </a:r>
            <a:r>
              <a:rPr lang="en" sz="1500">
                <a:latin typeface="Arial"/>
                <a:ea typeface="Arial"/>
                <a:cs typeface="Arial"/>
                <a:sym typeface="Arial"/>
              </a:rPr>
              <a:t>Members of the Faculty Senate ExComm agreed that faculty morale has come up in several strategic framework meetings and other faculty committees.  </a:t>
            </a:r>
            <a:endParaRPr sz="1500">
              <a:latin typeface="Arial"/>
              <a:ea typeface="Arial"/>
              <a:cs typeface="Arial"/>
              <a:sym typeface="Arial"/>
            </a:endParaRPr>
          </a:p>
          <a:p>
            <a:pPr indent="0" lvl="0" marL="0" rtl="0" algn="l">
              <a:lnSpc>
                <a:spcPct val="100000"/>
              </a:lnSpc>
              <a:spcBef>
                <a:spcPts val="1200"/>
              </a:spcBef>
              <a:spcAft>
                <a:spcPts val="0"/>
              </a:spcAft>
              <a:buNone/>
            </a:pPr>
            <a:r>
              <a:rPr lang="en" sz="1500">
                <a:latin typeface="Arial"/>
                <a:ea typeface="Arial"/>
                <a:cs typeface="Arial"/>
                <a:sym typeface="Arial"/>
              </a:rPr>
              <a:t>In conversations with Interim College Dean Marsh, it was noted that faculty engagement is low across many existing university events.  </a:t>
            </a:r>
            <a:r>
              <a:rPr b="1" lang="en" sz="1500">
                <a:latin typeface="Arial"/>
                <a:ea typeface="Arial"/>
                <a:cs typeface="Arial"/>
                <a:sym typeface="Arial"/>
              </a:rPr>
              <a:t>We believe that faculty morale may be directly linked to this disengagement and thus there is an opportunity to think differently about building a strong community amongst faculty. </a:t>
            </a:r>
            <a:endParaRPr sz="1500">
              <a:latin typeface="Arial"/>
              <a:ea typeface="Arial"/>
              <a:cs typeface="Arial"/>
              <a:sym typeface="Arial"/>
            </a:endParaRPr>
          </a:p>
          <a:p>
            <a:pPr indent="0" lvl="0" marL="0" rtl="0" algn="l">
              <a:lnSpc>
                <a:spcPct val="100000"/>
              </a:lnSpc>
              <a:spcBef>
                <a:spcPts val="1200"/>
              </a:spcBef>
              <a:spcAft>
                <a:spcPts val="0"/>
              </a:spcAft>
              <a:buNone/>
            </a:pPr>
            <a:r>
              <a:rPr b="1" lang="en" sz="1500" u="sng">
                <a:latin typeface="Arial"/>
                <a:ea typeface="Arial"/>
                <a:cs typeface="Arial"/>
                <a:sym typeface="Arial"/>
              </a:rPr>
              <a:t>Some ideas</a:t>
            </a:r>
            <a:r>
              <a:rPr lang="en" sz="1500">
                <a:latin typeface="Arial"/>
                <a:ea typeface="Arial"/>
                <a:cs typeface="Arial"/>
                <a:sym typeface="Arial"/>
              </a:rPr>
              <a:t> generated by College Senators included a faculty </a:t>
            </a:r>
            <a:r>
              <a:rPr lang="en" sz="1500">
                <a:latin typeface="Arial"/>
                <a:ea typeface="Arial"/>
                <a:cs typeface="Arial"/>
                <a:sym typeface="Arial"/>
              </a:rPr>
              <a:t>lounge idea (which has pros and cons), free lunches to connect with colleagues (building on the idea of radical collaboration and following a similar model to how the Provost’s Office funds faculty and students lunches?!?), more purposeful events to bring faculty colleagues together, etc.</a:t>
            </a:r>
            <a:endParaRPr sz="1500">
              <a:latin typeface="Arial"/>
              <a:ea typeface="Arial"/>
              <a:cs typeface="Arial"/>
              <a:sym typeface="Arial"/>
            </a:endParaRPr>
          </a:p>
          <a:p>
            <a:pPr indent="0" lvl="0" marL="0" rtl="0" algn="l">
              <a:lnSpc>
                <a:spcPct val="100000"/>
              </a:lnSpc>
              <a:spcBef>
                <a:spcPts val="1200"/>
              </a:spcBef>
              <a:spcAft>
                <a:spcPts val="0"/>
              </a:spcAft>
              <a:buNone/>
            </a:pPr>
            <a:r>
              <a:rPr lang="en" sz="1500">
                <a:latin typeface="Arial"/>
                <a:ea typeface="Arial"/>
                <a:cs typeface="Arial"/>
                <a:sym typeface="Arial"/>
              </a:rPr>
              <a:t>Can </a:t>
            </a:r>
            <a:r>
              <a:rPr b="1" lang="en" sz="1500">
                <a:latin typeface="Arial"/>
                <a:ea typeface="Arial"/>
                <a:cs typeface="Arial"/>
                <a:sym typeface="Arial"/>
              </a:rPr>
              <a:t>VP Shea Kidd-Brown</a:t>
            </a:r>
            <a:r>
              <a:rPr lang="en" sz="1500">
                <a:latin typeface="Arial"/>
                <a:ea typeface="Arial"/>
                <a:cs typeface="Arial"/>
                <a:sym typeface="Arial"/>
              </a:rPr>
              <a:t> help us think about faculty-focused programming to build community and morale?</a:t>
            </a:r>
            <a:endParaRPr sz="1500">
              <a:latin typeface="Arial"/>
              <a:ea typeface="Arial"/>
              <a:cs typeface="Arial"/>
              <a:sym typeface="Arial"/>
            </a:endParaRPr>
          </a:p>
          <a:p>
            <a:pPr indent="0" lvl="0" marL="0" rtl="0" algn="l">
              <a:lnSpc>
                <a:spcPct val="100000"/>
              </a:lnSpc>
              <a:spcBef>
                <a:spcPts val="1200"/>
              </a:spcBef>
              <a:spcAft>
                <a:spcPts val="1200"/>
              </a:spcAft>
              <a:buNone/>
            </a:pPr>
            <a:r>
              <a:t/>
            </a:r>
            <a:endParaRPr sz="15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15925"/>
            <a:ext cx="8520600" cy="671700"/>
          </a:xfrm>
          <a:prstGeom prst="rect">
            <a:avLst/>
          </a:prstGeom>
          <a:solidFill>
            <a:schemeClr val="lt2"/>
          </a:solidFill>
        </p:spPr>
        <p:txBody>
          <a:bodyPr anchorCtr="0" anchor="b"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32142"/>
              <a:buFont typeface="Arial"/>
              <a:buNone/>
            </a:pPr>
            <a:r>
              <a:rPr b="1" lang="en" sz="3422"/>
              <a:t>4. </a:t>
            </a:r>
            <a:r>
              <a:rPr b="1" lang="en" sz="3422"/>
              <a:t>Restructuring / Reorganization - College Dean / Grad Dean</a:t>
            </a:r>
            <a:endParaRPr b="1" sz="5522">
              <a:highlight>
                <a:schemeClr val="lt2"/>
              </a:highlight>
            </a:endParaRPr>
          </a:p>
        </p:txBody>
      </p:sp>
      <p:sp>
        <p:nvSpPr>
          <p:cNvPr id="93" name="Google Shape;93;p18"/>
          <p:cNvSpPr txBox="1"/>
          <p:nvPr>
            <p:ph idx="1" type="body"/>
          </p:nvPr>
        </p:nvSpPr>
        <p:spPr>
          <a:xfrm>
            <a:off x="205000" y="1113425"/>
            <a:ext cx="8861400" cy="37227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b="1" lang="en" sz="1400">
                <a:latin typeface="Arial"/>
                <a:ea typeface="Arial"/>
                <a:cs typeface="Arial"/>
                <a:sym typeface="Arial"/>
              </a:rPr>
              <a:t>The College Senators discussed again the forthcoming structural/organizational change (College and Grad School) as an opportunity for shared governance. </a:t>
            </a:r>
            <a:r>
              <a:rPr lang="en" sz="1400">
                <a:latin typeface="Arial"/>
                <a:ea typeface="Arial"/>
                <a:cs typeface="Arial"/>
                <a:sym typeface="Arial"/>
              </a:rPr>
              <a:t>How will these two offices </a:t>
            </a:r>
            <a:r>
              <a:rPr lang="en" sz="1400">
                <a:latin typeface="Arial"/>
                <a:ea typeface="Arial"/>
                <a:cs typeface="Arial"/>
                <a:sym typeface="Arial"/>
              </a:rPr>
              <a:t>come together to serve the needs of students and faculty? </a:t>
            </a:r>
            <a:r>
              <a:rPr lang="en" sz="1400">
                <a:latin typeface="Arial"/>
                <a:ea typeface="Arial"/>
                <a:cs typeface="Arial"/>
                <a:sym typeface="Arial"/>
              </a:rPr>
              <a:t>The College Senators advocated back in the November 2022 Faculty Senate meeting for the Provost’s Office to </a:t>
            </a:r>
            <a:r>
              <a:rPr b="1" lang="en" sz="1400">
                <a:latin typeface="Arial"/>
                <a:ea typeface="Arial"/>
                <a:cs typeface="Arial"/>
                <a:sym typeface="Arial"/>
              </a:rPr>
              <a:t>initiate convenings of relevant faculty stakeholders in order identify recommendations that could be given to the new Dean starting July 2023</a:t>
            </a:r>
            <a:r>
              <a:rPr lang="en" sz="1400">
                <a:latin typeface="Arial"/>
                <a:ea typeface="Arial"/>
                <a:cs typeface="Arial"/>
                <a:sym typeface="Arial"/>
              </a:rPr>
              <a:t>.  The College Senators continue to advocate for these recommendations and welcome other ideas (e.g. form an Ad Hoc Committee, wait for the new Dean, etc.) </a:t>
            </a:r>
            <a:endParaRPr sz="1400">
              <a:latin typeface="Arial"/>
              <a:ea typeface="Arial"/>
              <a:cs typeface="Arial"/>
              <a:sym typeface="Arial"/>
            </a:endParaRPr>
          </a:p>
          <a:p>
            <a:pPr indent="0" lvl="0" marL="0" rtl="0" algn="l">
              <a:lnSpc>
                <a:spcPct val="100000"/>
              </a:lnSpc>
              <a:spcBef>
                <a:spcPts val="1200"/>
              </a:spcBef>
              <a:spcAft>
                <a:spcPts val="0"/>
              </a:spcAft>
              <a:buClr>
                <a:schemeClr val="dk1"/>
              </a:buClr>
              <a:buSzPts val="1100"/>
              <a:buFont typeface="Arial"/>
              <a:buNone/>
            </a:pPr>
            <a:r>
              <a:rPr lang="en" sz="1100">
                <a:latin typeface="Arial"/>
                <a:ea typeface="Arial"/>
                <a:cs typeface="Arial"/>
                <a:sym typeface="Arial"/>
              </a:rPr>
              <a:t>The College </a:t>
            </a:r>
            <a:r>
              <a:rPr lang="en" sz="1100">
                <a:latin typeface="Arial"/>
                <a:ea typeface="Arial"/>
                <a:cs typeface="Arial"/>
                <a:sym typeface="Arial"/>
              </a:rPr>
              <a:t>Senators</a:t>
            </a:r>
            <a:r>
              <a:rPr lang="en" sz="1100">
                <a:latin typeface="Arial"/>
                <a:ea typeface="Arial"/>
                <a:cs typeface="Arial"/>
                <a:sym typeface="Arial"/>
              </a:rPr>
              <a:t> advocate for the following </a:t>
            </a:r>
            <a:r>
              <a:rPr lang="en" sz="1100" u="sng">
                <a:latin typeface="Arial"/>
                <a:ea typeface="Arial"/>
                <a:cs typeface="Arial"/>
                <a:sym typeface="Arial"/>
              </a:rPr>
              <a:t>initial set of recommendations back in November 2022</a:t>
            </a:r>
            <a:r>
              <a:rPr lang="en" sz="1100">
                <a:latin typeface="Arial"/>
                <a:ea typeface="Arial"/>
                <a:cs typeface="Arial"/>
                <a:sym typeface="Arial"/>
              </a:rPr>
              <a:t>: </a:t>
            </a:r>
            <a:endParaRPr sz="1100">
              <a:latin typeface="Arial"/>
              <a:ea typeface="Arial"/>
              <a:cs typeface="Arial"/>
              <a:sym typeface="Arial"/>
            </a:endParaRPr>
          </a:p>
          <a:p>
            <a:pPr indent="-228600" lvl="0" marL="285750" rtl="0" algn="l">
              <a:lnSpc>
                <a:spcPct val="100000"/>
              </a:lnSpc>
              <a:spcBef>
                <a:spcPts val="1200"/>
              </a:spcBef>
              <a:spcAft>
                <a:spcPts val="0"/>
              </a:spcAft>
              <a:buClr>
                <a:schemeClr val="dk1"/>
              </a:buClr>
              <a:buSzPts val="1100"/>
              <a:buFont typeface="Arial"/>
              <a:buNone/>
            </a:pPr>
            <a:r>
              <a:rPr lang="en" sz="1100">
                <a:latin typeface="Arial"/>
                <a:ea typeface="Arial"/>
                <a:cs typeface="Arial"/>
                <a:sym typeface="Arial"/>
              </a:rPr>
              <a:t>(1) The Provost‘s Office (via the Associate Provost for Research) to </a:t>
            </a:r>
            <a:r>
              <a:rPr b="1" i="1" lang="en" sz="1100">
                <a:latin typeface="Arial"/>
                <a:ea typeface="Arial"/>
                <a:cs typeface="Arial"/>
                <a:sym typeface="Arial"/>
              </a:rPr>
              <a:t>convene a meeting with all chairs and program directors</a:t>
            </a:r>
            <a:r>
              <a:rPr lang="en" sz="1100">
                <a:latin typeface="Arial"/>
                <a:ea typeface="Arial"/>
                <a:cs typeface="Arial"/>
                <a:sym typeface="Arial"/>
              </a:rPr>
              <a:t> who support graduate education to identify areas of effectiveness and areas of improvement in order to identify implementation recommendations for the new structure.</a:t>
            </a:r>
            <a:endParaRPr sz="1100">
              <a:latin typeface="Arial"/>
              <a:ea typeface="Arial"/>
              <a:cs typeface="Arial"/>
              <a:sym typeface="Arial"/>
            </a:endParaRPr>
          </a:p>
          <a:p>
            <a:pPr indent="-228600" lvl="0" marL="285750" rtl="0" algn="l">
              <a:lnSpc>
                <a:spcPct val="100000"/>
              </a:lnSpc>
              <a:spcBef>
                <a:spcPts val="1200"/>
              </a:spcBef>
              <a:spcAft>
                <a:spcPts val="0"/>
              </a:spcAft>
              <a:buClr>
                <a:schemeClr val="dk1"/>
              </a:buClr>
              <a:buSzPts val="1100"/>
              <a:buFont typeface="Arial"/>
              <a:buNone/>
            </a:pPr>
            <a:r>
              <a:rPr lang="en" sz="1100">
                <a:latin typeface="Arial"/>
                <a:ea typeface="Arial"/>
                <a:cs typeface="Arial"/>
                <a:sym typeface="Arial"/>
              </a:rPr>
              <a:t>(2) The Provost’s Office (via the Associate Provost for Research) to </a:t>
            </a:r>
            <a:r>
              <a:rPr b="1" i="1" lang="en" sz="1100">
                <a:latin typeface="Arial"/>
                <a:ea typeface="Arial"/>
                <a:cs typeface="Arial"/>
                <a:sym typeface="Arial"/>
              </a:rPr>
              <a:t>send a survey to all College graduate faculty</a:t>
            </a:r>
            <a:r>
              <a:rPr lang="en" sz="1100">
                <a:latin typeface="Arial"/>
                <a:ea typeface="Arial"/>
                <a:cs typeface="Arial"/>
                <a:sym typeface="Arial"/>
              </a:rPr>
              <a:t> to identify areas of effectiveness, areas of improvement, and suggestions for implementation recommendations. </a:t>
            </a:r>
            <a:endParaRPr sz="1100">
              <a:latin typeface="Arial"/>
              <a:ea typeface="Arial"/>
              <a:cs typeface="Arial"/>
              <a:sym typeface="Arial"/>
            </a:endParaRPr>
          </a:p>
          <a:p>
            <a:pPr indent="-228600" lvl="0" marL="285750" rtl="0" algn="l">
              <a:lnSpc>
                <a:spcPct val="100000"/>
              </a:lnSpc>
              <a:spcBef>
                <a:spcPts val="1200"/>
              </a:spcBef>
              <a:spcAft>
                <a:spcPts val="0"/>
              </a:spcAft>
              <a:buClr>
                <a:schemeClr val="dk1"/>
              </a:buClr>
              <a:buSzPts val="1100"/>
              <a:buFont typeface="Arial"/>
              <a:buNone/>
            </a:pPr>
            <a:r>
              <a:rPr lang="en" sz="1100">
                <a:latin typeface="Arial"/>
                <a:ea typeface="Arial"/>
                <a:cs typeface="Arial"/>
                <a:sym typeface="Arial"/>
              </a:rPr>
              <a:t>(3) </a:t>
            </a:r>
            <a:r>
              <a:rPr lang="en" sz="1100">
                <a:latin typeface="Arial"/>
                <a:ea typeface="Arial"/>
                <a:cs typeface="Arial"/>
                <a:sym typeface="Arial"/>
              </a:rPr>
              <a:t>The Provost‘s Office (via the Associate Provost for Research) to </a:t>
            </a:r>
            <a:r>
              <a:rPr b="1" i="1" lang="en" sz="1100">
                <a:latin typeface="Arial"/>
                <a:ea typeface="Arial"/>
                <a:cs typeface="Arial"/>
                <a:sym typeface="Arial"/>
              </a:rPr>
              <a:t>form a committee of chairs and program directors </a:t>
            </a:r>
            <a:r>
              <a:rPr lang="en" sz="1100">
                <a:latin typeface="Arial"/>
                <a:ea typeface="Arial"/>
                <a:cs typeface="Arial"/>
                <a:sym typeface="Arial"/>
              </a:rPr>
              <a:t>who support graduate education to take a deeper dive in reviewing existing norms/standards, policies, procedures, etc. so that detailed implementation recommendations can be made.</a:t>
            </a:r>
            <a:endParaRPr sz="1100">
              <a:latin typeface="Arial"/>
              <a:ea typeface="Arial"/>
              <a:cs typeface="Arial"/>
              <a:sym typeface="Arial"/>
            </a:endParaRPr>
          </a:p>
          <a:p>
            <a:pPr indent="0" lvl="0" marL="57150" rtl="0" algn="l">
              <a:lnSpc>
                <a:spcPct val="100000"/>
              </a:lnSpc>
              <a:spcBef>
                <a:spcPts val="1200"/>
              </a:spcBef>
              <a:spcAft>
                <a:spcPts val="1200"/>
              </a:spcAft>
              <a:buClr>
                <a:schemeClr val="dk1"/>
              </a:buClr>
              <a:buSzPts val="1100"/>
              <a:buFont typeface="Arial"/>
              <a:buNone/>
            </a:pPr>
            <a:r>
              <a:t/>
            </a:r>
            <a:endParaRPr sz="12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idx="1" type="body"/>
          </p:nvPr>
        </p:nvSpPr>
        <p:spPr>
          <a:xfrm>
            <a:off x="311700" y="1323225"/>
            <a:ext cx="8520600" cy="3503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100">
                <a:latin typeface="Arial"/>
                <a:ea typeface="Arial"/>
                <a:cs typeface="Arial"/>
                <a:sym typeface="Arial"/>
              </a:rPr>
              <a:t>The College Senators have noted some challenges with the Faculty Grievance Committee processes (e.g. timelines) that are impacting College Faculty.</a:t>
            </a:r>
            <a:endParaRPr b="1" sz="2100">
              <a:latin typeface="Arial"/>
              <a:ea typeface="Arial"/>
              <a:cs typeface="Arial"/>
              <a:sym typeface="Arial"/>
            </a:endParaRPr>
          </a:p>
          <a:p>
            <a:pPr indent="0" lvl="0" marL="0" rtl="0" algn="l">
              <a:lnSpc>
                <a:spcPct val="115000"/>
              </a:lnSpc>
              <a:spcBef>
                <a:spcPts val="0"/>
              </a:spcBef>
              <a:spcAft>
                <a:spcPts val="0"/>
              </a:spcAft>
              <a:buNone/>
            </a:pPr>
            <a:r>
              <a:t/>
            </a:r>
            <a:endParaRPr sz="2100">
              <a:latin typeface="Arial"/>
              <a:ea typeface="Arial"/>
              <a:cs typeface="Arial"/>
              <a:sym typeface="Arial"/>
            </a:endParaRPr>
          </a:p>
          <a:p>
            <a:pPr indent="0" lvl="0" marL="0" rtl="0" algn="l">
              <a:lnSpc>
                <a:spcPct val="115000"/>
              </a:lnSpc>
              <a:spcBef>
                <a:spcPts val="0"/>
              </a:spcBef>
              <a:spcAft>
                <a:spcPts val="0"/>
              </a:spcAft>
              <a:buNone/>
            </a:pPr>
            <a:r>
              <a:rPr lang="en" sz="2100">
                <a:latin typeface="Arial"/>
                <a:ea typeface="Arial"/>
                <a:cs typeface="Arial"/>
                <a:sym typeface="Arial"/>
              </a:rPr>
              <a:t>The College Senators will work with the entire Faculty Senate to identify </a:t>
            </a:r>
            <a:r>
              <a:rPr lang="en" sz="2100">
                <a:latin typeface="Arial"/>
                <a:ea typeface="Arial"/>
                <a:cs typeface="Arial"/>
                <a:sym typeface="Arial"/>
              </a:rPr>
              <a:t>opportunities</a:t>
            </a:r>
            <a:r>
              <a:rPr lang="en" sz="2100">
                <a:latin typeface="Arial"/>
                <a:ea typeface="Arial"/>
                <a:cs typeface="Arial"/>
                <a:sym typeface="Arial"/>
              </a:rPr>
              <a:t> to improve the processes in place and to recommend changes to the Faculty Handbook, which is the only place where the work of the Faculty Grievance Committee is described.  </a:t>
            </a:r>
            <a:endParaRPr sz="2100">
              <a:latin typeface="Arial"/>
              <a:ea typeface="Arial"/>
              <a:cs typeface="Arial"/>
              <a:sym typeface="Arial"/>
            </a:endParaRPr>
          </a:p>
        </p:txBody>
      </p:sp>
      <p:sp>
        <p:nvSpPr>
          <p:cNvPr id="99" name="Google Shape;99;p19"/>
          <p:cNvSpPr txBox="1"/>
          <p:nvPr>
            <p:ph type="title"/>
          </p:nvPr>
        </p:nvSpPr>
        <p:spPr>
          <a:xfrm>
            <a:off x="311700" y="315925"/>
            <a:ext cx="8520600" cy="671700"/>
          </a:xfrm>
          <a:prstGeom prst="rect">
            <a:avLst/>
          </a:prstGeom>
          <a:solidFill>
            <a:schemeClr val="lt2"/>
          </a:solidFill>
        </p:spPr>
        <p:txBody>
          <a:bodyPr anchorCtr="0" anchor="b"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32142"/>
              <a:buFont typeface="Arial"/>
              <a:buNone/>
            </a:pPr>
            <a:r>
              <a:rPr b="1" lang="en" sz="3422"/>
              <a:t>5. Faculty Grievance Committee Processes</a:t>
            </a:r>
            <a:endParaRPr b="1" sz="5522">
              <a:highlight>
                <a:schemeClr val="lt2"/>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