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5fhXyXJEp5spmMWsnvRIWlyaO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rgbClr val="0000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914400" y="455613"/>
            <a:ext cx="103632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2513013"/>
            <a:ext cx="853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400"/>
              <a:buNone/>
              <a:defRPr b="0">
                <a:solidFill>
                  <a:schemeClr val="dk2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4" name="Google Shape;14;p5"/>
          <p:cNvCxnSpPr/>
          <p:nvPr/>
        </p:nvCxnSpPr>
        <p:spPr>
          <a:xfrm>
            <a:off x="3048002" y="2284413"/>
            <a:ext cx="6093884" cy="0"/>
          </a:xfrm>
          <a:prstGeom prst="straightConnector1">
            <a:avLst/>
          </a:prstGeom>
          <a:noFill/>
          <a:ln w="25400" cap="flat" cmpd="sng">
            <a:solidFill>
              <a:srgbClr val="9E7E38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Google Shape;15;p5" descr="wfu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16400" y="3776133"/>
            <a:ext cx="3759200" cy="2091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 rot="5400000">
            <a:off x="7872941" y="2157942"/>
            <a:ext cx="4978400" cy="305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DF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 rot="5400000">
            <a:off x="1980143" y="-481542"/>
            <a:ext cx="4978400" cy="8329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93"/>
              </a:spcBef>
              <a:spcAft>
                <a:spcPts val="0"/>
              </a:spcAft>
              <a:buSzPts val="1400"/>
              <a:buNone/>
              <a:defRPr sz="3466">
                <a:solidFill>
                  <a:srgbClr val="FFFDF1"/>
                </a:solidFill>
              </a:defRPr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>
                <a:solidFill>
                  <a:srgbClr val="FFFDF1"/>
                </a:solidFill>
              </a:defRPr>
            </a:lvl2pPr>
            <a:lvl3pPr marL="1371600" lvl="2" indent="-228600" algn="l">
              <a:spcBef>
                <a:spcPts val="587"/>
              </a:spcBef>
              <a:spcAft>
                <a:spcPts val="0"/>
              </a:spcAft>
              <a:buSzPts val="1400"/>
              <a:buNone/>
              <a:defRPr sz="2933">
                <a:solidFill>
                  <a:srgbClr val="FFFDF1"/>
                </a:solidFill>
              </a:defRPr>
            </a:lvl3pPr>
            <a:lvl4pPr marL="1828800" lvl="3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>
                <a:solidFill>
                  <a:srgbClr val="FFFDF1"/>
                </a:solidFill>
              </a:defRPr>
            </a:lvl4pPr>
            <a:lvl5pPr marL="2286000" lvl="4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>
                <a:solidFill>
                  <a:srgbClr val="FFFDF1"/>
                </a:solidFill>
              </a:defRPr>
            </a:lvl5pPr>
            <a:lvl6pPr marL="2743200" lvl="5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406400" y="1151467"/>
            <a:ext cx="11480800" cy="54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93"/>
              </a:spcBef>
              <a:spcAft>
                <a:spcPts val="0"/>
              </a:spcAft>
              <a:buSzPts val="1400"/>
              <a:buNone/>
              <a:defRPr sz="3466"/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>
              <a:spcBef>
                <a:spcPts val="587"/>
              </a:spcBef>
              <a:spcAft>
                <a:spcPts val="0"/>
              </a:spcAft>
              <a:buSzPts val="1400"/>
              <a:buNone/>
              <a:defRPr sz="2933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474134" y="2294732"/>
            <a:ext cx="11480800" cy="998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333" b="1" cap="none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474135" y="3293534"/>
            <a:ext cx="11480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33"/>
              </a:spcBef>
              <a:spcAft>
                <a:spcPts val="0"/>
              </a:spcAft>
              <a:buClr>
                <a:srgbClr val="002060"/>
              </a:buClr>
              <a:buSzPts val="2667"/>
              <a:buFont typeface="Calibri"/>
              <a:buNone/>
              <a:defRPr sz="2667"/>
            </a:lvl1pPr>
            <a:lvl2pPr marL="914400" lvl="1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2pPr>
            <a:lvl3pPr marL="1371600" lvl="2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/>
            </a:lvl3pPr>
            <a:lvl4pPr marL="1828800" lvl="3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/>
            </a:lvl4pPr>
            <a:lvl5pPr marL="2286000" lvl="4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/>
            </a:lvl5pPr>
            <a:lvl6pPr marL="2743200" lvl="5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/>
            </a:lvl6pPr>
            <a:lvl7pPr marL="3200400" lvl="6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/>
            </a:lvl7pPr>
            <a:lvl8pPr marL="3657600" lvl="7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/>
            </a:lvl8pPr>
            <a:lvl9pPr marL="4114800" lvl="8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406401" y="1600200"/>
            <a:ext cx="5583767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93"/>
              </a:spcBef>
              <a:spcAft>
                <a:spcPts val="0"/>
              </a:spcAft>
              <a:buSzPts val="1400"/>
              <a:buNone/>
              <a:defRPr sz="3466"/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2pPr>
            <a:lvl3pPr marL="1371600" lvl="2" indent="-228600" algn="l">
              <a:spcBef>
                <a:spcPts val="587"/>
              </a:spcBef>
              <a:spcAft>
                <a:spcPts val="0"/>
              </a:spcAft>
              <a:buSzPts val="1400"/>
              <a:buNone/>
              <a:defRPr sz="2933"/>
            </a:lvl3pPr>
            <a:lvl4pPr marL="1828800" lvl="3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4pPr>
            <a:lvl5pPr marL="2286000" lvl="4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5pPr>
            <a:lvl6pPr marL="2743200" lvl="5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6pPr>
            <a:lvl7pPr marL="3200400" lvl="6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7pPr>
            <a:lvl8pPr marL="3657600" lvl="7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8pPr>
            <a:lvl9pPr marL="4114800" lvl="8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2"/>
          </p:nvPr>
        </p:nvSpPr>
        <p:spPr>
          <a:xfrm>
            <a:off x="6193368" y="1600200"/>
            <a:ext cx="569383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93"/>
              </a:spcBef>
              <a:spcAft>
                <a:spcPts val="0"/>
              </a:spcAft>
              <a:buSzPts val="1400"/>
              <a:buNone/>
              <a:defRPr sz="3466"/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2pPr>
            <a:lvl3pPr marL="1371600" lvl="2" indent="-228600" algn="l">
              <a:spcBef>
                <a:spcPts val="587"/>
              </a:spcBef>
              <a:spcAft>
                <a:spcPts val="0"/>
              </a:spcAft>
              <a:buSzPts val="1400"/>
              <a:buNone/>
              <a:defRPr sz="2933"/>
            </a:lvl3pPr>
            <a:lvl4pPr marL="1828800" lvl="3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4pPr>
            <a:lvl5pPr marL="2286000" lvl="4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5pPr>
            <a:lvl6pPr marL="2743200" lvl="5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6pPr>
            <a:lvl7pPr marL="3200400" lvl="6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7pPr>
            <a:lvl8pPr marL="3657600" lvl="7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8pPr>
            <a:lvl9pPr marL="4114800" lvl="8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406401" y="1092200"/>
            <a:ext cx="42142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7" b="1">
                <a:solidFill>
                  <a:schemeClr val="dk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4766733" y="1193801"/>
            <a:ext cx="7120467" cy="493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853"/>
              </a:spcBef>
              <a:spcAft>
                <a:spcPts val="0"/>
              </a:spcAft>
              <a:buSzPts val="1400"/>
              <a:buNone/>
              <a:defRPr sz="4267"/>
            </a:lvl1pPr>
            <a:lvl2pPr marL="914400" lvl="1" indent="-228600" algn="l">
              <a:spcBef>
                <a:spcPts val="747"/>
              </a:spcBef>
              <a:spcAft>
                <a:spcPts val="0"/>
              </a:spcAft>
              <a:buSzPts val="1400"/>
              <a:buNone/>
              <a:defRPr sz="3733"/>
            </a:lvl2pPr>
            <a:lvl3pPr marL="1371600" lvl="2" indent="-2286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3pPr>
            <a:lvl4pPr marL="1828800" lvl="3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4pPr>
            <a:lvl5pPr marL="2286000" lvl="4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5pPr>
            <a:lvl6pPr marL="2743200" lvl="5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6pPr>
            <a:lvl7pPr marL="3200400" lvl="6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7pPr>
            <a:lvl8pPr marL="3657600" lvl="7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8pPr>
            <a:lvl9pPr marL="4114800" lvl="8" indent="-228600" algn="l">
              <a:spcBef>
                <a:spcPts val="533"/>
              </a:spcBef>
              <a:spcAft>
                <a:spcPts val="0"/>
              </a:spcAft>
              <a:buSzPts val="1400"/>
              <a:buNone/>
              <a:defRPr sz="2667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406402" y="2311401"/>
            <a:ext cx="4214285" cy="3814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73"/>
              </a:spcBef>
              <a:spcAft>
                <a:spcPts val="0"/>
              </a:spcAft>
              <a:buClr>
                <a:srgbClr val="002060"/>
              </a:buClr>
              <a:buSzPts val="1867"/>
              <a:buFont typeface="Calibri"/>
              <a:buNone/>
              <a:defRPr sz="1867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2pPr>
            <a:lvl3pPr marL="1371600" lvl="2" indent="-228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406400" y="4800600"/>
            <a:ext cx="114808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7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>
            <a:spLocks noGrp="1"/>
          </p:cNvSpPr>
          <p:nvPr>
            <p:ph type="pic" idx="2"/>
          </p:nvPr>
        </p:nvSpPr>
        <p:spPr>
          <a:xfrm>
            <a:off x="406400" y="1295399"/>
            <a:ext cx="11480800" cy="343217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406400" y="5367338"/>
            <a:ext cx="114808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73"/>
              </a:spcBef>
              <a:spcAft>
                <a:spcPts val="0"/>
              </a:spcAft>
              <a:buClr>
                <a:srgbClr val="002060"/>
              </a:buClr>
              <a:buSzPts val="1867"/>
              <a:buFont typeface="Calibri"/>
              <a:buNone/>
              <a:defRPr sz="1867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2pPr>
            <a:lvl3pPr marL="1371600" lvl="2" indent="-228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 rot="5400000">
            <a:off x="3399367" y="-1841500"/>
            <a:ext cx="5494865" cy="114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body" idx="1"/>
          </p:nvPr>
        </p:nvSpPr>
        <p:spPr>
          <a:xfrm>
            <a:off x="406400" y="1151467"/>
            <a:ext cx="11480800" cy="54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47"/>
              </a:spcBef>
              <a:spcAft>
                <a:spcPts val="0"/>
              </a:spcAft>
              <a:buSzPts val="1400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4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33"/>
              </a:spcBef>
              <a:spcAft>
                <a:spcPts val="0"/>
              </a:spcAft>
              <a:buSzPts val="1400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33"/>
              </a:spcBef>
              <a:spcAft>
                <a:spcPts val="0"/>
              </a:spcAft>
              <a:buSzPts val="1400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33"/>
              </a:spcBef>
              <a:spcAft>
                <a:spcPts val="0"/>
              </a:spcAft>
              <a:buSzPts val="1400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33"/>
              </a:spcBef>
              <a:spcAft>
                <a:spcPts val="0"/>
              </a:spcAft>
              <a:buSzPts val="1400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33"/>
              </a:spcBef>
              <a:spcAft>
                <a:spcPts val="0"/>
              </a:spcAft>
              <a:buSzPts val="1400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33"/>
              </a:spcBef>
              <a:spcAft>
                <a:spcPts val="0"/>
              </a:spcAft>
              <a:buSzPts val="1400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/>
          <p:nvPr/>
        </p:nvSpPr>
        <p:spPr>
          <a:xfrm>
            <a:off x="2" y="0"/>
            <a:ext cx="12187767" cy="914400"/>
          </a:xfrm>
          <a:prstGeom prst="rect">
            <a:avLst/>
          </a:prstGeom>
          <a:solidFill>
            <a:srgbClr val="9E7E38"/>
          </a:solidFill>
          <a:ln w="9525" cap="flat" cmpd="sng">
            <a:solidFill>
              <a:srgbClr val="9E7E3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4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/>
          <p:nvPr/>
        </p:nvSpPr>
        <p:spPr>
          <a:xfrm>
            <a:off x="2" y="0"/>
            <a:ext cx="3454399" cy="914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4" descr="wfu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3200" y="177800"/>
            <a:ext cx="3058584" cy="609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 txBox="1">
            <a:spLocks noGrp="1"/>
          </p:cNvSpPr>
          <p:nvPr>
            <p:ph type="ctrTitle"/>
          </p:nvPr>
        </p:nvSpPr>
        <p:spPr>
          <a:xfrm>
            <a:off x="914400" y="455613"/>
            <a:ext cx="103632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Proposed Handbook Revision Process (Phase I)</a:t>
            </a:r>
            <a:endParaRPr dirty="0"/>
          </a:p>
        </p:txBody>
      </p:sp>
      <p:sp>
        <p:nvSpPr>
          <p:cNvPr id="2" name="Google Shape;47;p1">
            <a:extLst>
              <a:ext uri="{FF2B5EF4-FFF2-40B4-BE49-F238E27FC236}">
                <a16:creationId xmlns:a16="http://schemas.microsoft.com/office/drawing/2014/main" id="{1F11E802-12AE-5DCC-5630-012EA1F40B54}"/>
              </a:ext>
            </a:extLst>
          </p:cNvPr>
          <p:cNvSpPr txBox="1">
            <a:spLocks/>
          </p:cNvSpPr>
          <p:nvPr/>
        </p:nvSpPr>
        <p:spPr>
          <a:xfrm>
            <a:off x="3366940" y="2521654"/>
            <a:ext cx="5458120" cy="777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333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Tracey Banks</a:t>
            </a:r>
          </a:p>
          <a:p>
            <a:r>
              <a:rPr lang="en-US" sz="1800" dirty="0"/>
              <a:t>Saylor Breckenridge</a:t>
            </a:r>
          </a:p>
          <a:p>
            <a:r>
              <a:rPr lang="en-US" sz="1800" dirty="0"/>
              <a:t>Melissa Jenkins</a:t>
            </a:r>
          </a:p>
          <a:p>
            <a:r>
              <a:rPr lang="en-US" sz="1800" dirty="0"/>
              <a:t>Brian Young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Problem to Solve</a:t>
            </a:r>
            <a:endParaRPr/>
          </a:p>
        </p:txBody>
      </p:sp>
      <p:sp>
        <p:nvSpPr>
          <p:cNvPr id="53" name="Google Shape;53;p2"/>
          <p:cNvSpPr txBox="1">
            <a:spLocks noGrp="1"/>
          </p:cNvSpPr>
          <p:nvPr>
            <p:ph type="body" idx="1"/>
          </p:nvPr>
        </p:nvSpPr>
        <p:spPr>
          <a:xfrm>
            <a:off x="406400" y="1151467"/>
            <a:ext cx="11480800" cy="54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98067"/>
              <a:buFont typeface="Arial"/>
              <a:buChar char="•"/>
            </a:pPr>
            <a:r>
              <a:rPr lang="en-US"/>
              <a:t>Problem</a:t>
            </a:r>
            <a:endParaRPr/>
          </a:p>
          <a:p>
            <a:pPr marL="1676370" lvl="1" indent="-457200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lang="en-US"/>
              <a:t>Revisions occur sporadically and unannounced</a:t>
            </a:r>
            <a:endParaRPr/>
          </a:p>
          <a:p>
            <a:pPr marL="1676370" lvl="1" indent="-457200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lang="en-US"/>
              <a:t>No visibility into specifics of revisions</a:t>
            </a:r>
            <a:endParaRPr/>
          </a:p>
          <a:p>
            <a:pPr marL="1676370" lvl="1" indent="-457200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lang="en-US"/>
              <a:t>Faculty seek transparency, easy access, and moderation of frequency of changes</a:t>
            </a:r>
            <a:endParaRPr/>
          </a:p>
          <a:p>
            <a:pPr marL="1676370" lvl="1" indent="-457200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lang="en-US"/>
              <a:t>Deeper issues exist regarding the process and purpose</a:t>
            </a:r>
            <a:endParaRPr/>
          </a:p>
          <a:p>
            <a:pPr marL="1676370" lvl="1" indent="-269239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endParaRPr/>
          </a:p>
          <a:p>
            <a:pPr marL="457200" lvl="0" indent="-457200" algn="l" rtl="0">
              <a:spcBef>
                <a:spcPts val="629"/>
              </a:spcBef>
              <a:spcAft>
                <a:spcPts val="0"/>
              </a:spcAft>
              <a:buClr>
                <a:srgbClr val="002060"/>
              </a:buClr>
              <a:buSzPct val="98067"/>
              <a:buFont typeface="Arial"/>
              <a:buChar char="•"/>
            </a:pPr>
            <a:r>
              <a:rPr lang="en-US"/>
              <a:t>Our approach</a:t>
            </a:r>
            <a:endParaRPr/>
          </a:p>
          <a:p>
            <a:pPr marL="1676370" lvl="1" indent="-457200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lang="en-US"/>
              <a:t>Phase I</a:t>
            </a:r>
            <a:endParaRPr/>
          </a:p>
          <a:p>
            <a:pPr marL="2290188" lvl="2" indent="-457231" algn="l" rtl="0">
              <a:spcBef>
                <a:spcPts val="536"/>
              </a:spcBef>
              <a:spcAft>
                <a:spcPts val="0"/>
              </a:spcAft>
              <a:buClr>
                <a:srgbClr val="002060"/>
              </a:buClr>
              <a:buSzPct val="98874"/>
              <a:buFont typeface="Arial"/>
              <a:buChar char="•"/>
            </a:pPr>
            <a:r>
              <a:rPr lang="en-US"/>
              <a:t>Quick win regarding transparency and timing by end of 2022</a:t>
            </a:r>
            <a:endParaRPr/>
          </a:p>
          <a:p>
            <a:pPr marL="2290188" lvl="2" indent="-457231" algn="l" rtl="0">
              <a:spcBef>
                <a:spcPts val="536"/>
              </a:spcBef>
              <a:spcAft>
                <a:spcPts val="0"/>
              </a:spcAft>
              <a:buClr>
                <a:srgbClr val="002060"/>
              </a:buClr>
              <a:buSzPct val="98874"/>
              <a:buFont typeface="Arial"/>
              <a:buChar char="•"/>
            </a:pPr>
            <a:r>
              <a:rPr lang="en-US"/>
              <a:t>Seeking feedback today and then meet with Provost</a:t>
            </a:r>
            <a:endParaRPr/>
          </a:p>
          <a:p>
            <a:pPr marL="1676370" lvl="1" indent="-457200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lang="en-US"/>
              <a:t>Phase II – Address the deeper issues</a:t>
            </a:r>
            <a:endParaRPr/>
          </a:p>
          <a:p>
            <a:pPr marL="1676370" lvl="1" indent="-269239" algn="l" rtl="0">
              <a:spcBef>
                <a:spcPts val="592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3657601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Phase I Proposal</a:t>
            </a:r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1"/>
          </p:nvPr>
        </p:nvSpPr>
        <p:spPr>
          <a:xfrm>
            <a:off x="406400" y="1151467"/>
            <a:ext cx="11480800" cy="54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800"/>
              <a:t>Establish two dates per year for planned revisions (open dates for urgent issues)</a:t>
            </a:r>
            <a:endParaRPr/>
          </a:p>
          <a:p>
            <a:pPr marL="457200" lvl="0" indent="-457200" algn="l" rtl="0">
              <a:spcBef>
                <a:spcPts val="23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800"/>
              <a:t>Revisions announced via faculty-wide email including summary of changes and academic units affected</a:t>
            </a:r>
            <a:endParaRPr/>
          </a:p>
          <a:p>
            <a:pPr marL="457200" lvl="0" indent="-457200" algn="l" rtl="0">
              <a:spcBef>
                <a:spcPts val="23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800"/>
              <a:t>Handbook website (public) will host latest finalized document including a coversheet describing changes from previous revision.</a:t>
            </a:r>
            <a:endParaRPr/>
          </a:p>
          <a:p>
            <a:pPr marL="457200" lvl="0" indent="-457200" algn="l" rtl="0">
              <a:spcBef>
                <a:spcPts val="23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800"/>
              <a:t>Handbook website links to intranet site containing all historical versions and redlined version showing changes from previous versions.</a:t>
            </a:r>
            <a:endParaRPr/>
          </a:p>
          <a:p>
            <a:pPr marL="457200" lvl="0" indent="-457200" algn="l" rtl="0">
              <a:spcBef>
                <a:spcPts val="23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800"/>
              <a:t>Faculty Senate will consider standing committee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FU Theme 1 - 16x9">
  <a:themeElements>
    <a:clrScheme name="WFU Color Theme">
      <a:dk1>
        <a:srgbClr val="9E7E38"/>
      </a:dk1>
      <a:lt1>
        <a:srgbClr val="FFFDE8"/>
      </a:lt1>
      <a:dk2>
        <a:srgbClr val="FFFFFF"/>
      </a:dk2>
      <a:lt2>
        <a:srgbClr val="D5BD86"/>
      </a:lt2>
      <a:accent1>
        <a:srgbClr val="9E7E38"/>
      </a:accent1>
      <a:accent2>
        <a:srgbClr val="983222"/>
      </a:accent2>
      <a:accent3>
        <a:srgbClr val="55517B"/>
      </a:accent3>
      <a:accent4>
        <a:srgbClr val="662046"/>
      </a:accent4>
      <a:accent5>
        <a:srgbClr val="557630"/>
      </a:accent5>
      <a:accent6>
        <a:srgbClr val="6A8A7F"/>
      </a:accent6>
      <a:hlink>
        <a:srgbClr val="766A62"/>
      </a:hlink>
      <a:folHlink>
        <a:srgbClr val="766A6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WFU Theme 1 - 16x9</vt:lpstr>
      <vt:lpstr>Proposed Handbook Revision Process (Phase I)</vt:lpstr>
      <vt:lpstr>Problem to Solve</vt:lpstr>
      <vt:lpstr>Phase I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Handbook Revision Process (Phase I)</dc:title>
  <dc:creator>Young, Brian E.</dc:creator>
  <cp:lastModifiedBy>Young, Brian E.</cp:lastModifiedBy>
  <cp:revision>1</cp:revision>
  <dcterms:created xsi:type="dcterms:W3CDTF">2022-11-16T17:38:03Z</dcterms:created>
  <dcterms:modified xsi:type="dcterms:W3CDTF">2022-11-16T21:41:10Z</dcterms:modified>
</cp:coreProperties>
</file>