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2" r:id="rId2"/>
    <p:sldId id="365" r:id="rId3"/>
    <p:sldId id="259" r:id="rId4"/>
    <p:sldId id="415" r:id="rId5"/>
    <p:sldId id="404" r:id="rId6"/>
    <p:sldId id="421" r:id="rId7"/>
    <p:sldId id="417" r:id="rId8"/>
    <p:sldId id="405" r:id="rId9"/>
    <p:sldId id="264" r:id="rId10"/>
    <p:sldId id="409" r:id="rId11"/>
    <p:sldId id="410" r:id="rId12"/>
    <p:sldId id="416" r:id="rId13"/>
    <p:sldId id="411" r:id="rId14"/>
    <p:sldId id="412" r:id="rId15"/>
    <p:sldId id="418" r:id="rId16"/>
    <p:sldId id="413" r:id="rId17"/>
    <p:sldId id="419" r:id="rId18"/>
    <p:sldId id="420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DE8"/>
    <a:srgbClr val="9E7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3383" autoAdjust="0"/>
  </p:normalViewPr>
  <p:slideViewPr>
    <p:cSldViewPr>
      <p:cViewPr>
        <p:scale>
          <a:sx n="80" d="100"/>
          <a:sy n="80" d="100"/>
        </p:scale>
        <p:origin x="-25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5868404-98E9-4E52-811A-CAA4C840718C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D9144C-B648-439A-B957-5864D0CE4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546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AADC148-7E5A-4247-BFFA-217C9885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160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A350E76-7D0A-4846-8A27-EED8C28A34ED}" type="slidenum">
              <a:rPr lang="en-US" sz="1200" smtClean="0"/>
              <a:pPr eaLnBrk="1" hangingPunct="1">
                <a:defRPr/>
              </a:pPr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172200"/>
            <a:ext cx="9140825" cy="6858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0" y="2284413"/>
            <a:ext cx="4570413" cy="0"/>
          </a:xfrm>
          <a:prstGeom prst="line">
            <a:avLst/>
          </a:prstGeom>
          <a:noFill/>
          <a:ln w="25400">
            <a:solidFill>
              <a:srgbClr val="9E7E3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10" descr="wf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191000"/>
            <a:ext cx="28194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5613"/>
            <a:ext cx="7772400" cy="1600200"/>
          </a:xfrm>
        </p:spPr>
        <p:txBody>
          <a:bodyPr anchor="b"/>
          <a:lstStyle>
            <a:lvl1pPr algn="ctr">
              <a:defRPr sz="400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3013"/>
            <a:ext cx="6400800" cy="914400"/>
          </a:xfrm>
        </p:spPr>
        <p:txBody>
          <a:bodyPr/>
          <a:lstStyle>
            <a:lvl1pPr algn="ctr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7200" y="6169025"/>
            <a:ext cx="82296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6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216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09886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0"/>
            <a:ext cx="20558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76808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69892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217613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7418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23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7600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3973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503568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1685635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00200"/>
            <a:ext cx="82264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Subhead Goes Here</a:t>
            </a:r>
          </a:p>
          <a:p>
            <a:pPr lvl="0"/>
            <a:endParaRPr lang="en-US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0"/>
            <a:ext cx="9140825" cy="9144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98813" y="0"/>
            <a:ext cx="5484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2741613" cy="914400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pic>
        <p:nvPicPr>
          <p:cNvPr id="1030" name="Picture 8" descr="wfu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29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547688" y="6400800"/>
            <a:ext cx="8043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 spd="med">
    <p:pull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165225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736725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2232025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727325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31845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36417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40989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45561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://finance.wfu.edu/faculty-staff/financial-reporting/" TargetMode="External"/><Relationship Id="rId7" Type="http://schemas.openxmlformats.org/officeDocument/2006/relationships/hyperlink" Target="mailto:smithrr@wfu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llinjl@wfu.edu" TargetMode="External"/><Relationship Id="rId5" Type="http://schemas.openxmlformats.org/officeDocument/2006/relationships/hyperlink" Target="http://finance.wfu.edu/policies-and-procedures" TargetMode="External"/><Relationship Id="rId4" Type="http://schemas.openxmlformats.org/officeDocument/2006/relationships/hyperlink" Target="http://finance.wfu.edu/for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Petty Cash/Change Fund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Policy &amp; Procedures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5945188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Safeguarding Funds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6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Monthly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Petty Cash and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Change Fund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Reconciliation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400" dirty="0" smtClean="0">
                <a:solidFill>
                  <a:srgbClr val="00B0F0"/>
                </a:solidFill>
              </a:rPr>
              <a:t>		</a:t>
            </a: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>
              <a:solidFill>
                <a:srgbClr val="00B0F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00125"/>
            <a:ext cx="3619500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5945188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Using and Replenishing </a:t>
            </a:r>
            <a:br>
              <a:rPr lang="en-US" sz="2800" b="1" dirty="0" smtClean="0"/>
            </a:br>
            <a:r>
              <a:rPr lang="en-US" sz="2800" b="1" dirty="0" smtClean="0"/>
              <a:t>Petty Cash Funds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Use of petty cash funds should be pre-approved by one of the department’s authorized approvers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following is needed to verify the purchase: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0000"/>
                </a:solidFill>
              </a:rPr>
              <a:t>Date of purchase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0000"/>
                </a:solidFill>
              </a:rPr>
              <a:t>Vendor name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0000"/>
                </a:solidFill>
              </a:rPr>
              <a:t>Receipt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0000"/>
                </a:solidFill>
              </a:rPr>
              <a:t>Breakdown of total and tax total in US dollars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0000"/>
                </a:solidFill>
              </a:rPr>
              <a:t>Description of purchase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0000"/>
                </a:solidFill>
              </a:rPr>
              <a:t>Business purpose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0000"/>
                </a:solidFill>
              </a:rPr>
              <a:t>Proof of payment for reimbursements</a:t>
            </a:r>
          </a:p>
        </p:txBody>
      </p:sp>
      <p:pic>
        <p:nvPicPr>
          <p:cNvPr id="12293" name="Picture 5" descr="C:\tempie\Temporary Internet Files\Content.IE5\M7LCFTMQ\MP90042361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267200"/>
            <a:ext cx="1905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505200" y="-9525"/>
            <a:ext cx="5484812" cy="914400"/>
          </a:xfrm>
        </p:spPr>
        <p:txBody>
          <a:bodyPr/>
          <a:lstStyle/>
          <a:p>
            <a:r>
              <a:rPr lang="en-US" sz="2800" b="1" dirty="0"/>
              <a:t>Using and Replenishing </a:t>
            </a:r>
            <a:br>
              <a:rPr lang="en-US" sz="2800" b="1" dirty="0"/>
            </a:br>
            <a:r>
              <a:rPr lang="en-US" sz="2800" b="1" dirty="0"/>
              <a:t>Petty Cash Funds</a:t>
            </a:r>
            <a:endParaRPr 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Missing Receipt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Affidavit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3894137" cy="558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484812" cy="914400"/>
          </a:xfrm>
        </p:spPr>
        <p:txBody>
          <a:bodyPr/>
          <a:lstStyle/>
          <a:p>
            <a:pPr eaLnBrk="1" hangingPunct="1"/>
            <a:r>
              <a:rPr lang="en-US" sz="2800" b="1" dirty="0"/>
              <a:t>Using and Replenishing </a:t>
            </a:r>
            <a:br>
              <a:rPr lang="en-US" sz="2800" b="1" dirty="0"/>
            </a:br>
            <a:r>
              <a:rPr lang="en-US" sz="2800" b="1" dirty="0"/>
              <a:t>Petty Cash Funds</a:t>
            </a:r>
            <a:endParaRPr lang="en-US" sz="2800" b="1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1225" cy="5181600"/>
          </a:xfrm>
        </p:spPr>
        <p:txBody>
          <a:bodyPr/>
          <a:lstStyle/>
          <a:p>
            <a:pPr marL="342900" lvl="1" indent="-342900" eaLnBrk="1" hangingPunct="1">
              <a:spcBef>
                <a:spcPts val="575"/>
              </a:spcBef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spcBef>
                <a:spcPts val="575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At </a:t>
            </a:r>
            <a:r>
              <a:rPr lang="en-US" sz="2400" b="1" dirty="0">
                <a:solidFill>
                  <a:srgbClr val="000000"/>
                </a:solidFill>
              </a:rPr>
              <a:t>any given time, cash on hand plus receipts must equal the authorized fund </a:t>
            </a:r>
            <a:r>
              <a:rPr lang="en-US" sz="2400" b="1" dirty="0" smtClean="0">
                <a:solidFill>
                  <a:srgbClr val="000000"/>
                </a:solidFill>
              </a:rPr>
              <a:t>amount</a:t>
            </a:r>
          </a:p>
          <a:p>
            <a:pPr marL="342900" lvl="1" indent="-342900" eaLnBrk="1" hangingPunct="1">
              <a:spcBef>
                <a:spcPts val="575"/>
              </a:spcBef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342900" lvl="1" indent="-342900" eaLnBrk="1" hangingPunct="1">
              <a:spcBef>
                <a:spcPts val="575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</a:rPr>
              <a:t>It is the responsibility of the Fiduciary to maintain a current record of the fund’s financial status</a:t>
            </a:r>
          </a:p>
          <a:p>
            <a:pPr marL="0" lvl="1" indent="0" eaLnBrk="1" hangingPunct="1">
              <a:spcBef>
                <a:spcPts val="575"/>
              </a:spcBef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0" lvl="1" indent="0" eaLnBrk="1" hangingPunct="1">
              <a:spcBef>
                <a:spcPts val="575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Example:</a:t>
            </a:r>
          </a:p>
          <a:p>
            <a:pPr marL="0" lvl="1" indent="0" eaLnBrk="1" hangingPunct="1">
              <a:spcBef>
                <a:spcPts val="575"/>
              </a:spcBef>
              <a:defRPr/>
            </a:pPr>
            <a:endParaRPr lang="en-US" sz="2400" b="1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8200"/>
            <a:ext cx="6858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484812" cy="914400"/>
          </a:xfrm>
        </p:spPr>
        <p:txBody>
          <a:bodyPr/>
          <a:lstStyle/>
          <a:p>
            <a:r>
              <a:rPr lang="en-US" sz="2800" b="1" dirty="0" smtClean="0"/>
              <a:t>Using and Replenishing </a:t>
            </a:r>
            <a:br>
              <a:rPr lang="en-US" sz="2800" b="1" dirty="0" smtClean="0"/>
            </a:br>
            <a:r>
              <a:rPr lang="en-US" sz="2800" b="1" dirty="0" smtClean="0"/>
              <a:t>Petty Cash Funds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7926387" cy="5181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Prohibited Purchases: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Single purchases in excess of $50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Capital assets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Payment for services rendered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Alcoholic beverages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Personal check cashing or personal cash advances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Items purchased more than 30 days prior to reimbursement request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Honorariums, salaries and wages</a:t>
            </a:r>
          </a:p>
        </p:txBody>
      </p:sp>
      <p:pic>
        <p:nvPicPr>
          <p:cNvPr id="16389" name="Picture 5" descr="C:\tempie\Temporary Internet Files\Content.IE5\QICQXJLC\MC9001993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1530350"/>
            <a:ext cx="1477962" cy="15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563" y="0"/>
            <a:ext cx="5484812" cy="914400"/>
          </a:xfrm>
        </p:spPr>
        <p:txBody>
          <a:bodyPr/>
          <a:lstStyle/>
          <a:p>
            <a:r>
              <a:rPr lang="en-US" sz="2800" b="1" dirty="0" smtClean="0"/>
              <a:t>Using and Replenishing Funds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DO NOT replenish petty cash 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funds from ATM withdrawals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Replenish funds at least monthly or more frequently if needed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33794" name="Picture 2" descr="C:\tempie\Temporary Internet Files\Content.IE5\3K7Q2CBH\MC9000448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95400"/>
            <a:ext cx="1320800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9" name="Oval 33808"/>
          <p:cNvSpPr/>
          <p:nvPr/>
        </p:nvSpPr>
        <p:spPr>
          <a:xfrm>
            <a:off x="6293550" y="1158180"/>
            <a:ext cx="2449700" cy="2639160"/>
          </a:xfrm>
          <a:prstGeom prst="ellipse">
            <a:avLst/>
          </a:prstGeom>
          <a:noFill/>
          <a:ln w="120000">
            <a:solidFill>
              <a:srgbClr val="ED1C24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ED1C24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03499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484812" cy="914400"/>
          </a:xfrm>
        </p:spPr>
        <p:txBody>
          <a:bodyPr/>
          <a:lstStyle/>
          <a:p>
            <a:r>
              <a:rPr lang="en-US" sz="2800" b="1" dirty="0"/>
              <a:t>Using and Replenishing </a:t>
            </a:r>
            <a:br>
              <a:rPr lang="en-US" sz="2800" b="1" dirty="0"/>
            </a:br>
            <a:r>
              <a:rPr lang="en-US" sz="2800" b="1" dirty="0"/>
              <a:t>Petty Cash Funds</a:t>
            </a:r>
            <a:endParaRPr lang="en-US" sz="2800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50938"/>
            <a:ext cx="8226425" cy="52578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Petty Cash</a:t>
            </a:r>
          </a:p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Replenishment</a:t>
            </a:r>
          </a:p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Request</a:t>
            </a:r>
          </a:p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Form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66800"/>
            <a:ext cx="3725863" cy="518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Closing Funds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3811587" cy="457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Notify FAS via Cash Fund Action Form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Prepare full reconciliation of fund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Deposit all funds at the Cashier’s window in 107 Reynolda Hall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476" y="1676400"/>
            <a:ext cx="4999037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5" descr="C:\tempie\Temporary Internet Files\Content.IE5\QICQXJLC\MC9003308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1808162" cy="175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499370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Links and Contact Info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8226425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 find this presentation:</a:t>
            </a:r>
          </a:p>
          <a:p>
            <a:r>
              <a:rPr lang="en-US" dirty="0">
                <a:solidFill>
                  <a:srgbClr val="000000"/>
                </a:solidFill>
                <a:hlinkClick r:id="rId3"/>
              </a:rPr>
              <a:t>http://finance.wfu.edu/faculty-staff/financial-reporting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To find the forms in this presentation:</a:t>
            </a:r>
          </a:p>
          <a:p>
            <a:r>
              <a:rPr lang="en-US" dirty="0" smtClean="0">
                <a:solidFill>
                  <a:srgbClr val="000000"/>
                </a:solidFill>
                <a:hlinkClick r:id="rId4"/>
              </a:rPr>
              <a:t>http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://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finance.wfu.edu/forms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To find the related procedures:</a:t>
            </a:r>
          </a:p>
          <a:p>
            <a:r>
              <a:rPr lang="en-US" dirty="0" smtClean="0">
                <a:solidFill>
                  <a:srgbClr val="000000"/>
                </a:solidFill>
                <a:hlinkClick r:id="rId5"/>
              </a:rPr>
              <a:t>http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://</a:t>
            </a:r>
            <a:r>
              <a:rPr lang="en-US" dirty="0" smtClean="0">
                <a:solidFill>
                  <a:srgbClr val="000000"/>
                </a:solidFill>
                <a:hlinkClick r:id="rId5"/>
              </a:rPr>
              <a:t>finance.wfu.edu/policies-and-procedures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Jennifer </a:t>
            </a:r>
            <a:r>
              <a:rPr lang="en-US" sz="1600" dirty="0" err="1" smtClean="0">
                <a:solidFill>
                  <a:srgbClr val="000000"/>
                </a:solidFill>
              </a:rPr>
              <a:t>Killingsworth</a:t>
            </a:r>
            <a:r>
              <a:rPr lang="en-US" sz="1600" dirty="0" smtClean="0">
                <a:solidFill>
                  <a:srgbClr val="000000"/>
                </a:solidFill>
              </a:rPr>
              <a:t>			Ruth Smith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Manager, General Accounting		Senior Accounting Coordinator</a:t>
            </a:r>
          </a:p>
          <a:p>
            <a:r>
              <a:rPr lang="en-US" sz="1600" dirty="0" smtClean="0">
                <a:solidFill>
                  <a:srgbClr val="000000"/>
                </a:solidFill>
                <a:hlinkClick r:id="rId6"/>
              </a:rPr>
              <a:t>killinjl@wfu.edu</a:t>
            </a:r>
            <a:r>
              <a:rPr lang="en-US" sz="1600" dirty="0" smtClean="0">
                <a:solidFill>
                  <a:srgbClr val="000000"/>
                </a:solidFill>
              </a:rPr>
              <a:t>  ext. 4088			</a:t>
            </a:r>
            <a:r>
              <a:rPr lang="en-US" sz="1600" dirty="0" smtClean="0">
                <a:solidFill>
                  <a:srgbClr val="000000"/>
                </a:solidFill>
                <a:hlinkClick r:id="rId7"/>
              </a:rPr>
              <a:t>smithrr@wfu.edu</a:t>
            </a:r>
            <a:r>
              <a:rPr lang="en-US" sz="1600" dirty="0" smtClean="0">
                <a:solidFill>
                  <a:srgbClr val="000000"/>
                </a:solidFill>
              </a:rPr>
              <a:t>  ext. 5977</a:t>
            </a:r>
            <a:endParaRPr lang="en-US" sz="16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5842" name="Picture 2" descr="C:\tempie\Temporary Internet Files\Content.IE5\KH5NNBQU\MC900431548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66950"/>
            <a:ext cx="23622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50477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Agenda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5181600"/>
          </a:xfrm>
        </p:spPr>
        <p:txBody>
          <a:bodyPr/>
          <a:lstStyle/>
          <a:p>
            <a:pPr marL="346075" lvl="1" indent="-346075" eaLnBrk="1" hangingPunct="1">
              <a:spcBef>
                <a:spcPct val="0"/>
              </a:spcBef>
              <a:buFont typeface="Arial" charset="0"/>
              <a:buChar char="•"/>
              <a:defRPr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346075" lvl="1" indent="-346075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Purpose and Definitions</a:t>
            </a:r>
          </a:p>
          <a:p>
            <a:pPr marL="346075" lvl="1" indent="-346075" eaLnBrk="1" hangingPunct="1">
              <a:spcBef>
                <a:spcPct val="0"/>
              </a:spcBef>
              <a:buFont typeface="Arial" charset="0"/>
              <a:buChar char="•"/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 marL="346075" lvl="1" indent="-346075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Establishing and Changing Funds</a:t>
            </a:r>
          </a:p>
          <a:p>
            <a:pPr marL="0" lvl="1" indent="0" eaLnBrk="1" hangingPunct="1">
              <a:spcBef>
                <a:spcPct val="0"/>
              </a:spcBef>
              <a:defRPr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346075" lvl="1" indent="-346075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Safeguarding Funds</a:t>
            </a:r>
          </a:p>
          <a:p>
            <a:pPr marL="346075" lvl="1" indent="-346075" eaLnBrk="1" hangingPunct="1">
              <a:spcBef>
                <a:spcPct val="0"/>
              </a:spcBef>
              <a:buFont typeface="Arial" charset="0"/>
              <a:buChar char="•"/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 marL="346075" lvl="1" indent="-346075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Using and Replenishing Funds</a:t>
            </a:r>
          </a:p>
          <a:p>
            <a:pPr marL="0" lvl="1" indent="0" eaLnBrk="1" hangingPunct="1">
              <a:spcBef>
                <a:spcPct val="0"/>
              </a:spcBef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Closing Funds</a:t>
            </a:r>
          </a:p>
        </p:txBody>
      </p:sp>
      <p:pic>
        <p:nvPicPr>
          <p:cNvPr id="4101" name="Picture 5" descr="C:\tempie\Temporary Internet Files\Content.IE5\AOU64IQI\MP9004049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57600"/>
            <a:ext cx="32956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953000"/>
          </a:xfrm>
        </p:spPr>
        <p:txBody>
          <a:bodyPr/>
          <a:lstStyle/>
          <a:p>
            <a:pPr marL="347472" indent="-347472" eaLnBrk="1" hangingPunct="1">
              <a:defRPr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347472" indent="-347472" eaLnBrk="1" hangingPunct="1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Set guidelines for appropriate use &amp; establish internal controls to prevent/detect the misuse of University funds</a:t>
            </a:r>
          </a:p>
          <a:p>
            <a:pPr marL="347472" indent="-347472" eaLnBrk="1" hangingPunct="1"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347472" indent="-347472" eaLnBrk="1" hangingPunct="1">
              <a:buFont typeface="Arial" pitchFamily="34" charset="0"/>
              <a:buChar char="•"/>
              <a:defRPr/>
            </a:pPr>
            <a:endParaRPr lang="en-US" sz="3200" dirty="0">
              <a:solidFill>
                <a:srgbClr val="000000"/>
              </a:solidFill>
            </a:endParaRPr>
          </a:p>
          <a:p>
            <a:pPr marL="347472" indent="-347472" eaLnBrk="1" hangingPunct="1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“Petty cash fund” or “Change fund” versus “Fund” as used with Banner</a:t>
            </a:r>
          </a:p>
          <a:p>
            <a:pPr marL="347472" indent="-347472"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3198813" y="0"/>
            <a:ext cx="5640387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Purpose and Definitions</a:t>
            </a:r>
          </a:p>
        </p:txBody>
      </p:sp>
      <p:pic>
        <p:nvPicPr>
          <p:cNvPr id="5124" name="Picture 4" descr="C:\tempie\Temporary Internet Files\Content.IE5\FLOVWRP3\MP90040096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438400"/>
            <a:ext cx="1824037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484812" cy="914400"/>
          </a:xfrm>
        </p:spPr>
        <p:txBody>
          <a:bodyPr/>
          <a:lstStyle/>
          <a:p>
            <a:r>
              <a:rPr lang="en-US" sz="2800" b="1" dirty="0" smtClean="0"/>
              <a:t>Purpose and Definitions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Petty Cash Fund:</a:t>
            </a:r>
          </a:p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small dollar recurring purchases ($50 or less) </a:t>
            </a:r>
            <a:r>
              <a:rPr lang="en-US" i="1" dirty="0" smtClean="0">
                <a:solidFill>
                  <a:srgbClr val="FF0000"/>
                </a:solidFill>
              </a:rPr>
              <a:t>for which the </a:t>
            </a:r>
            <a:r>
              <a:rPr lang="en-US" i="1" dirty="0" err="1" smtClean="0">
                <a:solidFill>
                  <a:srgbClr val="FF0000"/>
                </a:solidFill>
              </a:rPr>
              <a:t>Pcard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can’t be used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limited to reimbursements to staff, faculty, students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University petty cash fund at Cashier’s office (107 Reynolda Hall)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	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151" name="Picture 7" descr="C:\tempie\Temporary Internet Files\Content.IE5\QICQXJLC\MP90044223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52500"/>
            <a:ext cx="4305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278188" y="0"/>
            <a:ext cx="5483225" cy="914400"/>
          </a:xfrm>
        </p:spPr>
        <p:txBody>
          <a:bodyPr/>
          <a:lstStyle/>
          <a:p>
            <a:r>
              <a:rPr lang="en-US" sz="2800" b="1" dirty="0" smtClean="0"/>
              <a:t>Purpose and Definitions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25322"/>
            <a:ext cx="87630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Change Fund: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Provides change to customers who pay for goods or services with cash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Cash drawers or “the till”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Examples – Deacon Shop, Athletics Ticket Office, </a:t>
            </a:r>
            <a:r>
              <a:rPr lang="en-US" dirty="0" err="1" smtClean="0">
                <a:solidFill>
                  <a:srgbClr val="000000"/>
                </a:solidFill>
              </a:rPr>
              <a:t>Graylyn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Not to be used for small dollar purchases, incidentals, emergency business expenditures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175" name="Picture 7" descr="C:\tempie\Temporary Internet Files\Content.IE5\OPKKRHS3\MC9001535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895600" cy="127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</a:rPr>
              <a:t>Is your fund named properly?</a:t>
            </a:r>
          </a:p>
          <a:p>
            <a:pPr algn="ctr"/>
            <a:endParaRPr lang="en-US" sz="4400" dirty="0" smtClean="0">
              <a:solidFill>
                <a:srgbClr val="00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000000"/>
                </a:solidFill>
              </a:rPr>
              <a:t>Petty Cash </a:t>
            </a:r>
            <a:r>
              <a:rPr lang="en-US" sz="4400" dirty="0" err="1" smtClean="0">
                <a:solidFill>
                  <a:srgbClr val="000000"/>
                </a:solidFill>
              </a:rPr>
              <a:t>vs</a:t>
            </a:r>
            <a:r>
              <a:rPr lang="en-US" sz="4400" dirty="0" smtClean="0">
                <a:solidFill>
                  <a:srgbClr val="000000"/>
                </a:solidFill>
              </a:rPr>
              <a:t> Change Fund</a:t>
            </a:r>
            <a:endParaRPr lang="en-US" sz="4400" dirty="0">
              <a:solidFill>
                <a:srgbClr val="000000"/>
              </a:solidFill>
            </a:endParaRPr>
          </a:p>
        </p:txBody>
      </p:sp>
      <p:pic>
        <p:nvPicPr>
          <p:cNvPr id="36868" name="Picture 4" descr="C:\tempie\Temporary Internet Files\Content.IE5\3K7Q2CBH\MP9002898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191000"/>
            <a:ext cx="2400300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C:\tempie\Temporary Internet Files\Content.IE5\DF3CTCG1\MP9004423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2895600" cy="157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58597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b="1" dirty="0" smtClean="0"/>
              <a:t>Establishing and Changing Funds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Cash Fund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Action Form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14400"/>
            <a:ext cx="4579937" cy="57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b="1" dirty="0" smtClean="0"/>
              <a:t>Establishing and Changing Funds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5613" y="1295400"/>
            <a:ext cx="8226425" cy="4876800"/>
          </a:xfrm>
        </p:spPr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Cash Fund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Change of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Fiduciary Form</a:t>
            </a:r>
          </a:p>
          <a:p>
            <a:endParaRPr lang="en-US" sz="2200" dirty="0" smtClean="0">
              <a:solidFill>
                <a:srgbClr val="000000"/>
              </a:solidFill>
            </a:endParaRPr>
          </a:p>
          <a:p>
            <a:endParaRPr lang="en-US" sz="2200" dirty="0" smtClean="0">
              <a:solidFill>
                <a:srgbClr val="000000"/>
              </a:solidFill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428625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484812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Safeguarding Funds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88950" y="1295400"/>
            <a:ext cx="8226425" cy="4953000"/>
          </a:xfrm>
        </p:spPr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Count and balance change funds at beginning and end of each day</a:t>
            </a:r>
          </a:p>
          <a:p>
            <a:pPr marL="457200" indent="-457200" eaLnBrk="1" hangingPunct="1">
              <a:buFontTx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Store funds in secure device </a:t>
            </a:r>
          </a:p>
          <a:p>
            <a:pPr marL="0" indent="0" eaLnBrk="1" hangingPunct="1"/>
            <a:r>
              <a:rPr lang="en-US" dirty="0" smtClean="0">
                <a:solidFill>
                  <a:srgbClr val="000000"/>
                </a:solidFill>
              </a:rPr>
              <a:t>      (safe, vault, locked drawer, </a:t>
            </a:r>
          </a:p>
          <a:p>
            <a:pPr marL="0" indent="0" eaLnBrk="1" hangingPunct="1"/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locked room)</a:t>
            </a:r>
          </a:p>
          <a:p>
            <a:pPr marL="457200" indent="-457200" eaLnBrk="1" hangingPunct="1">
              <a:buFontTx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Never leave funds unattended or unsecured</a:t>
            </a:r>
          </a:p>
          <a:p>
            <a:pPr marL="457200" indent="-457200" eaLnBrk="1" hangingPunct="1">
              <a:buFontTx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eaLnBrk="1" hangingPunct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Be prepared for unannounced audits by Internal Audit or FAS</a:t>
            </a:r>
          </a:p>
          <a:p>
            <a:pPr marL="0" indent="0" eaLnBrk="1" hangingPunct="1"/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10246" name="Picture 6" descr="C:\tempie\Temporary Internet Files\Content.IE5\M7LCFTMQ\MC91021700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18669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fu[1]">
  <a:themeElements>
    <a:clrScheme name="">
      <a:dk1>
        <a:srgbClr val="9E7E38"/>
      </a:dk1>
      <a:lt1>
        <a:srgbClr val="FFFDE8"/>
      </a:lt1>
      <a:dk2>
        <a:srgbClr val="FFFDE8"/>
      </a:dk2>
      <a:lt2>
        <a:srgbClr val="767462"/>
      </a:lt2>
      <a:accent1>
        <a:srgbClr val="983222"/>
      </a:accent1>
      <a:accent2>
        <a:srgbClr val="55517B"/>
      </a:accent2>
      <a:accent3>
        <a:srgbClr val="FFFEF2"/>
      </a:accent3>
      <a:accent4>
        <a:srgbClr val="866B2E"/>
      </a:accent4>
      <a:accent5>
        <a:srgbClr val="CAADAB"/>
      </a:accent5>
      <a:accent6>
        <a:srgbClr val="4C496F"/>
      </a:accent6>
      <a:hlink>
        <a:srgbClr val="44697D"/>
      </a:hlink>
      <a:folHlink>
        <a:srgbClr val="662046"/>
      </a:folHlink>
    </a:clrScheme>
    <a:fontScheme name="w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wf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3">
        <a:dk1>
          <a:srgbClr val="336699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4">
        <a:dk1>
          <a:srgbClr val="9E7E38"/>
        </a:dk1>
        <a:lt1>
          <a:srgbClr val="FFFDE8"/>
        </a:lt1>
        <a:dk2>
          <a:srgbClr val="FFFDE8"/>
        </a:dk2>
        <a:lt2>
          <a:srgbClr val="336699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866B2E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15">
        <a:dk1>
          <a:srgbClr val="336699"/>
        </a:dk1>
        <a:lt1>
          <a:srgbClr val="FFFFFF"/>
        </a:lt1>
        <a:dk2>
          <a:srgbClr val="FFFDE8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DADADA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6">
        <a:dk1>
          <a:srgbClr val="4D4D4D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wfu[1]</Template>
  <TotalTime>4662</TotalTime>
  <Words>449</Words>
  <Application>Microsoft Office PowerPoint</Application>
  <PresentationFormat>On-screen Show (4:3)</PresentationFormat>
  <Paragraphs>140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wfu[1]</vt:lpstr>
      <vt:lpstr>Petty Cash/Change Fund  Policy &amp; Procedures</vt:lpstr>
      <vt:lpstr>Agenda</vt:lpstr>
      <vt:lpstr>Purpose and Definitions</vt:lpstr>
      <vt:lpstr>Purpose and Definitions</vt:lpstr>
      <vt:lpstr>Purpose and Definitions</vt:lpstr>
      <vt:lpstr>Purpose and Definitions</vt:lpstr>
      <vt:lpstr>Establishing and Changing Funds</vt:lpstr>
      <vt:lpstr>Establishing and Changing Funds</vt:lpstr>
      <vt:lpstr>Safeguarding Funds</vt:lpstr>
      <vt:lpstr>Safeguarding Funds</vt:lpstr>
      <vt:lpstr>Using and Replenishing  Petty Cash Funds</vt:lpstr>
      <vt:lpstr>Using and Replenishing  Petty Cash Funds</vt:lpstr>
      <vt:lpstr>Using and Replenishing  Petty Cash Funds</vt:lpstr>
      <vt:lpstr>Using and Replenishing  Petty Cash Funds</vt:lpstr>
      <vt:lpstr>Using and Replenishing Funds</vt:lpstr>
      <vt:lpstr>Using and Replenishing  Petty Cash Funds</vt:lpstr>
      <vt:lpstr>Closing Funds</vt:lpstr>
      <vt:lpstr>Links and Contact Info</vt:lpstr>
    </vt:vector>
  </TitlesOfParts>
  <Company>Wake Forest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End Closing Procedures and Updates</dc:title>
  <dc:creator>wfut612008</dc:creator>
  <cp:lastModifiedBy>Ghazala-WFU</cp:lastModifiedBy>
  <cp:revision>424</cp:revision>
  <cp:lastPrinted>2012-11-14T17:07:42Z</cp:lastPrinted>
  <dcterms:created xsi:type="dcterms:W3CDTF">2010-05-06T14:19:19Z</dcterms:created>
  <dcterms:modified xsi:type="dcterms:W3CDTF">2013-02-28T14:54:32Z</dcterms:modified>
</cp:coreProperties>
</file>