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9" r:id="rId2"/>
    <p:sldId id="410" r:id="rId3"/>
    <p:sldId id="416" r:id="rId4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E7E38"/>
    <a:srgbClr val="FFF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3383" autoAdjust="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062" y="-8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9FC9FF-2217-477C-B484-1D9443C20115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87FFB6-6923-46F1-A90D-3EE32445B54D}">
      <dgm:prSet phldrT="[Text]" custT="1"/>
      <dgm:spPr/>
      <dgm:t>
        <a:bodyPr/>
        <a:lstStyle/>
        <a:p>
          <a:r>
            <a:rPr lang="en-US" sz="2800" dirty="0" smtClean="0"/>
            <a:t>1</a:t>
          </a:r>
          <a:r>
            <a:rPr lang="en-US" sz="2800" baseline="30000" dirty="0" smtClean="0"/>
            <a:t>st</a:t>
          </a:r>
          <a:r>
            <a:rPr lang="en-US" sz="2800" dirty="0" smtClean="0"/>
            <a:t> Departmental Close</a:t>
          </a:r>
        </a:p>
        <a:p>
          <a:r>
            <a:rPr lang="en-US" sz="2800" dirty="0" smtClean="0"/>
            <a:t>1/10/18</a:t>
          </a:r>
          <a:endParaRPr lang="en-US" sz="2800" dirty="0"/>
        </a:p>
      </dgm:t>
    </dgm:pt>
    <dgm:pt modelId="{6AA2F830-28C2-45E6-8A25-23F1A3F9B8E5}" type="parTrans" cxnId="{E4DB2592-609F-494E-908B-ED5C36442DEE}">
      <dgm:prSet/>
      <dgm:spPr/>
      <dgm:t>
        <a:bodyPr/>
        <a:lstStyle/>
        <a:p>
          <a:endParaRPr lang="en-US"/>
        </a:p>
      </dgm:t>
    </dgm:pt>
    <dgm:pt modelId="{8A3DC50D-8034-420D-9F7C-B9F6ABC1E56D}" type="sibTrans" cxnId="{E4DB2592-609F-494E-908B-ED5C36442DEE}">
      <dgm:prSet/>
      <dgm:spPr/>
      <dgm:t>
        <a:bodyPr/>
        <a:lstStyle/>
        <a:p>
          <a:endParaRPr lang="en-US"/>
        </a:p>
      </dgm:t>
    </dgm:pt>
    <dgm:pt modelId="{8BB113B5-F4C9-4B2F-9543-A9DE3586734D}">
      <dgm:prSet phldrT="[Text]" custT="1"/>
      <dgm:spPr/>
      <dgm:t>
        <a:bodyPr/>
        <a:lstStyle/>
        <a:p>
          <a:r>
            <a:rPr lang="en-US" sz="1600" dirty="0" smtClean="0"/>
            <a:t>Deposits made by 12/23/17</a:t>
          </a:r>
          <a:endParaRPr lang="en-US" sz="1600" dirty="0"/>
        </a:p>
      </dgm:t>
    </dgm:pt>
    <dgm:pt modelId="{56A7BCD1-D8D9-4364-B5BB-ABF24153B439}" type="parTrans" cxnId="{42BF45B7-A0B1-4EBF-B009-BF4C5875EA54}">
      <dgm:prSet/>
      <dgm:spPr/>
      <dgm:t>
        <a:bodyPr/>
        <a:lstStyle/>
        <a:p>
          <a:endParaRPr lang="en-US"/>
        </a:p>
      </dgm:t>
    </dgm:pt>
    <dgm:pt modelId="{47A49187-A8CB-4D0D-8CCA-3EF82D0DF91F}" type="sibTrans" cxnId="{42BF45B7-A0B1-4EBF-B009-BF4C5875EA54}">
      <dgm:prSet/>
      <dgm:spPr/>
      <dgm:t>
        <a:bodyPr/>
        <a:lstStyle/>
        <a:p>
          <a:endParaRPr lang="en-US"/>
        </a:p>
      </dgm:t>
    </dgm:pt>
    <dgm:pt modelId="{0D785D4A-A1FD-422C-B938-420891CF2AB1}">
      <dgm:prSet phldrT="[Text]" custT="1"/>
      <dgm:spPr/>
      <dgm:t>
        <a:bodyPr/>
        <a:lstStyle/>
        <a:p>
          <a:r>
            <a:rPr lang="en-US" sz="2800" dirty="0" smtClean="0"/>
            <a:t>Final Close</a:t>
          </a:r>
        </a:p>
        <a:p>
          <a:r>
            <a:rPr lang="en-US" sz="2800" dirty="0" smtClean="0"/>
            <a:t>1/12/18</a:t>
          </a:r>
          <a:endParaRPr lang="en-US" sz="2800" dirty="0"/>
        </a:p>
      </dgm:t>
    </dgm:pt>
    <dgm:pt modelId="{7D9804CD-61A5-49B2-9D6E-DBEF3DD403B4}" type="parTrans" cxnId="{C1717DAD-83CD-4E69-BA46-7E71657625D3}">
      <dgm:prSet/>
      <dgm:spPr/>
      <dgm:t>
        <a:bodyPr/>
        <a:lstStyle/>
        <a:p>
          <a:endParaRPr lang="en-US"/>
        </a:p>
      </dgm:t>
    </dgm:pt>
    <dgm:pt modelId="{A735354E-27D1-4D79-9105-9FA212B1DAE9}" type="sibTrans" cxnId="{C1717DAD-83CD-4E69-BA46-7E71657625D3}">
      <dgm:prSet/>
      <dgm:spPr/>
      <dgm:t>
        <a:bodyPr/>
        <a:lstStyle/>
        <a:p>
          <a:endParaRPr lang="en-US"/>
        </a:p>
      </dgm:t>
    </dgm:pt>
    <dgm:pt modelId="{01843164-9A76-4F5C-AC8B-755E4ED71CD1}">
      <dgm:prSet phldrT="[Text]" custT="1"/>
      <dgm:spPr/>
      <dgm:t>
        <a:bodyPr/>
        <a:lstStyle/>
        <a:p>
          <a:r>
            <a:rPr lang="en-US" sz="1600" dirty="0" smtClean="0"/>
            <a:t>December gifts</a:t>
          </a:r>
          <a:endParaRPr lang="en-US" sz="1600" dirty="0"/>
        </a:p>
      </dgm:t>
    </dgm:pt>
    <dgm:pt modelId="{A6B88E8F-7C78-4729-8523-4DC772885759}" type="parTrans" cxnId="{C819493E-3C69-4DEF-A99E-CCACD74B0C0A}">
      <dgm:prSet/>
      <dgm:spPr/>
      <dgm:t>
        <a:bodyPr/>
        <a:lstStyle/>
        <a:p>
          <a:endParaRPr lang="en-US"/>
        </a:p>
      </dgm:t>
    </dgm:pt>
    <dgm:pt modelId="{77650775-7C74-466A-BE99-B05A9A50DCCE}" type="sibTrans" cxnId="{C819493E-3C69-4DEF-A99E-CCACD74B0C0A}">
      <dgm:prSet/>
      <dgm:spPr/>
      <dgm:t>
        <a:bodyPr/>
        <a:lstStyle/>
        <a:p>
          <a:endParaRPr lang="en-US"/>
        </a:p>
      </dgm:t>
    </dgm:pt>
    <dgm:pt modelId="{E29BC782-D59C-4B58-AD2D-4A638F64C57A}">
      <dgm:prSet phldrT="[Text]" custT="1"/>
      <dgm:spPr/>
      <dgm:t>
        <a:bodyPr/>
        <a:lstStyle/>
        <a:p>
          <a:r>
            <a:rPr lang="en-US" sz="1600" dirty="0" smtClean="0"/>
            <a:t>Receiving completed in Deacon Depot</a:t>
          </a:r>
          <a:endParaRPr lang="en-US" sz="1600" dirty="0"/>
        </a:p>
      </dgm:t>
    </dgm:pt>
    <dgm:pt modelId="{437D25E9-19F2-4D49-8E2C-F7FDEB73C038}" type="parTrans" cxnId="{723588FB-4573-4A34-924A-019DFFBBE6DB}">
      <dgm:prSet/>
      <dgm:spPr/>
      <dgm:t>
        <a:bodyPr/>
        <a:lstStyle/>
        <a:p>
          <a:endParaRPr lang="en-US"/>
        </a:p>
      </dgm:t>
    </dgm:pt>
    <dgm:pt modelId="{BD152668-68D0-44D1-BC27-6A9301FC80E4}" type="sibTrans" cxnId="{723588FB-4573-4A34-924A-019DFFBBE6DB}">
      <dgm:prSet/>
      <dgm:spPr/>
      <dgm:t>
        <a:bodyPr/>
        <a:lstStyle/>
        <a:p>
          <a:endParaRPr lang="en-US"/>
        </a:p>
      </dgm:t>
    </dgm:pt>
    <dgm:pt modelId="{1C8797E5-029F-4785-87EC-1AA50E88C707}">
      <dgm:prSet phldrT="[Text]" custT="1"/>
      <dgm:spPr/>
      <dgm:t>
        <a:bodyPr/>
        <a:lstStyle/>
        <a:p>
          <a:r>
            <a:rPr lang="en-US" sz="1600" dirty="0" smtClean="0"/>
            <a:t>Deferral of Tuition Prepayments</a:t>
          </a:r>
          <a:endParaRPr lang="en-US" sz="1600" dirty="0"/>
        </a:p>
      </dgm:t>
    </dgm:pt>
    <dgm:pt modelId="{146A909B-5B59-46D0-97A2-B8438FEBE21A}" type="parTrans" cxnId="{13C42DF1-C930-41D6-81B3-C881E3773AD2}">
      <dgm:prSet/>
      <dgm:spPr/>
      <dgm:t>
        <a:bodyPr/>
        <a:lstStyle/>
        <a:p>
          <a:endParaRPr lang="en-US"/>
        </a:p>
      </dgm:t>
    </dgm:pt>
    <dgm:pt modelId="{2C8019F2-539E-4C7D-8D17-8EC9F4708DAB}" type="sibTrans" cxnId="{13C42DF1-C930-41D6-81B3-C881E3773AD2}">
      <dgm:prSet/>
      <dgm:spPr/>
      <dgm:t>
        <a:bodyPr/>
        <a:lstStyle/>
        <a:p>
          <a:endParaRPr lang="en-US"/>
        </a:p>
      </dgm:t>
    </dgm:pt>
    <dgm:pt modelId="{8B0144F7-CA95-4413-9A9E-B3D6BF620749}">
      <dgm:prSet phldrT="[Text]" custT="1"/>
      <dgm:spPr/>
      <dgm:t>
        <a:bodyPr/>
        <a:lstStyle/>
        <a:p>
          <a:r>
            <a:rPr lang="en-US" sz="1600" dirty="0" smtClean="0"/>
            <a:t>Invoice accruals by Accounts Payable</a:t>
          </a:r>
          <a:endParaRPr lang="en-US" sz="1600" dirty="0"/>
        </a:p>
      </dgm:t>
    </dgm:pt>
    <dgm:pt modelId="{FE922178-3898-4742-AEAF-A534F076A906}" type="parTrans" cxnId="{2B6F50B7-2903-43BE-A214-699FE3FC52EA}">
      <dgm:prSet/>
      <dgm:spPr/>
      <dgm:t>
        <a:bodyPr/>
        <a:lstStyle/>
        <a:p>
          <a:endParaRPr lang="en-US"/>
        </a:p>
      </dgm:t>
    </dgm:pt>
    <dgm:pt modelId="{4FE8C5FC-AA3B-44C9-8CA6-BBEEF5759A1A}" type="sibTrans" cxnId="{2B6F50B7-2903-43BE-A214-699FE3FC52EA}">
      <dgm:prSet/>
      <dgm:spPr/>
      <dgm:t>
        <a:bodyPr/>
        <a:lstStyle/>
        <a:p>
          <a:endParaRPr lang="en-US"/>
        </a:p>
      </dgm:t>
    </dgm:pt>
    <dgm:pt modelId="{020D1170-9540-4996-A0AB-080022934544}">
      <dgm:prSet phldrT="[Text]" custT="1"/>
      <dgm:spPr/>
      <dgm:t>
        <a:bodyPr/>
        <a:lstStyle/>
        <a:p>
          <a:r>
            <a:rPr lang="en-US" sz="1600" dirty="0" smtClean="0">
              <a:solidFill>
                <a:srgbClr val="9E7E38"/>
              </a:solidFill>
            </a:rPr>
            <a:t>ST01 payroll 100% accrued</a:t>
          </a:r>
          <a:endParaRPr lang="en-US" sz="1600" dirty="0">
            <a:solidFill>
              <a:srgbClr val="9E7E38"/>
            </a:solidFill>
          </a:endParaRPr>
        </a:p>
      </dgm:t>
    </dgm:pt>
    <dgm:pt modelId="{7FE42FF5-3F6B-4210-9137-44B83ABC2F10}" type="parTrans" cxnId="{73476478-C106-45FB-8D41-32B97E589A5A}">
      <dgm:prSet/>
      <dgm:spPr/>
      <dgm:t>
        <a:bodyPr/>
        <a:lstStyle/>
        <a:p>
          <a:endParaRPr lang="en-US"/>
        </a:p>
      </dgm:t>
    </dgm:pt>
    <dgm:pt modelId="{84D52A0B-3A9C-4002-BE83-1190A117DBDD}" type="sibTrans" cxnId="{73476478-C106-45FB-8D41-32B97E589A5A}">
      <dgm:prSet/>
      <dgm:spPr/>
      <dgm:t>
        <a:bodyPr/>
        <a:lstStyle/>
        <a:p>
          <a:endParaRPr lang="en-US"/>
        </a:p>
      </dgm:t>
    </dgm:pt>
    <dgm:pt modelId="{78906448-8CD9-440A-AAAC-3F0460154BA0}">
      <dgm:prSet phldrT="[Text]" custT="1"/>
      <dgm:spPr/>
      <dgm:t>
        <a:bodyPr/>
        <a:lstStyle/>
        <a:p>
          <a:r>
            <a:rPr lang="en-US" sz="1600" dirty="0" smtClean="0">
              <a:solidFill>
                <a:srgbClr val="9E7E38"/>
              </a:solidFill>
            </a:rPr>
            <a:t>BW01 payroll 100% accrued</a:t>
          </a:r>
          <a:endParaRPr lang="en-US" sz="1600" dirty="0">
            <a:solidFill>
              <a:srgbClr val="9E7E38"/>
            </a:solidFill>
          </a:endParaRPr>
        </a:p>
      </dgm:t>
    </dgm:pt>
    <dgm:pt modelId="{C185DA37-E077-47CC-B314-3260EB659A2D}" type="parTrans" cxnId="{E545F900-FD9E-42D3-8BC8-10E5DCCAFADF}">
      <dgm:prSet/>
      <dgm:spPr/>
      <dgm:t>
        <a:bodyPr/>
        <a:lstStyle/>
        <a:p>
          <a:endParaRPr lang="en-US"/>
        </a:p>
      </dgm:t>
    </dgm:pt>
    <dgm:pt modelId="{AA4E3518-5278-4759-A558-D77FC46EAB7C}" type="sibTrans" cxnId="{E545F900-FD9E-42D3-8BC8-10E5DCCAFADF}">
      <dgm:prSet/>
      <dgm:spPr/>
      <dgm:t>
        <a:bodyPr/>
        <a:lstStyle/>
        <a:p>
          <a:endParaRPr lang="en-US"/>
        </a:p>
      </dgm:t>
    </dgm:pt>
    <dgm:pt modelId="{DD5C3D69-1125-4956-81D5-B32949FCCC61}">
      <dgm:prSet phldrT="[Text]" custT="1"/>
      <dgm:spPr/>
      <dgm:t>
        <a:bodyPr/>
        <a:lstStyle/>
        <a:p>
          <a:r>
            <a:rPr lang="en-US" sz="1600" dirty="0" smtClean="0">
              <a:solidFill>
                <a:srgbClr val="9E7E38"/>
              </a:solidFill>
            </a:rPr>
            <a:t>MO12 and BW26 payrolls</a:t>
          </a:r>
          <a:endParaRPr lang="en-US" sz="1600" dirty="0">
            <a:solidFill>
              <a:srgbClr val="9E7E38"/>
            </a:solidFill>
          </a:endParaRPr>
        </a:p>
      </dgm:t>
    </dgm:pt>
    <dgm:pt modelId="{4C94AEC3-1AF3-4B28-AD70-17F0F74DA1A1}" type="parTrans" cxnId="{AFE125E8-CA1C-4472-9E2E-C669DDC0473B}">
      <dgm:prSet/>
      <dgm:spPr/>
      <dgm:t>
        <a:bodyPr/>
        <a:lstStyle/>
        <a:p>
          <a:endParaRPr lang="en-US"/>
        </a:p>
      </dgm:t>
    </dgm:pt>
    <dgm:pt modelId="{D5DA67AB-4CAA-41A3-B813-86B260FC53B7}" type="sibTrans" cxnId="{AFE125E8-CA1C-4472-9E2E-C669DDC0473B}">
      <dgm:prSet/>
      <dgm:spPr/>
      <dgm:t>
        <a:bodyPr/>
        <a:lstStyle/>
        <a:p>
          <a:endParaRPr lang="en-US"/>
        </a:p>
      </dgm:t>
    </dgm:pt>
    <dgm:pt modelId="{74277C21-9D4A-489D-853A-1D40EDD9C35E}">
      <dgm:prSet phldrT="[Text]" custT="1"/>
      <dgm:spPr/>
      <dgm:t>
        <a:bodyPr/>
        <a:lstStyle/>
        <a:p>
          <a:r>
            <a:rPr lang="en-US" sz="1600" dirty="0" smtClean="0"/>
            <a:t>Payroll reallocations and redistributions</a:t>
          </a:r>
          <a:endParaRPr lang="en-US" sz="1600" dirty="0">
            <a:solidFill>
              <a:srgbClr val="9E7E38"/>
            </a:solidFill>
          </a:endParaRPr>
        </a:p>
      </dgm:t>
    </dgm:pt>
    <dgm:pt modelId="{23C4EDDE-1F21-4404-9273-D703AE646174}" type="parTrans" cxnId="{A79AA5EF-9971-43D2-BFF9-F9AEF3054875}">
      <dgm:prSet/>
      <dgm:spPr/>
      <dgm:t>
        <a:bodyPr/>
        <a:lstStyle/>
        <a:p>
          <a:endParaRPr lang="en-US"/>
        </a:p>
      </dgm:t>
    </dgm:pt>
    <dgm:pt modelId="{0491DC9C-A7A2-4538-81F9-77B4F4740F0C}" type="sibTrans" cxnId="{A79AA5EF-9971-43D2-BFF9-F9AEF3054875}">
      <dgm:prSet/>
      <dgm:spPr/>
      <dgm:t>
        <a:bodyPr/>
        <a:lstStyle/>
        <a:p>
          <a:endParaRPr lang="en-US"/>
        </a:p>
      </dgm:t>
    </dgm:pt>
    <dgm:pt modelId="{1E4BE445-4BA9-411F-9270-2D6A3D79E99D}">
      <dgm:prSet phldrT="[Text]" custT="1"/>
      <dgm:spPr/>
      <dgm:t>
        <a:bodyPr/>
        <a:lstStyle/>
        <a:p>
          <a:r>
            <a:rPr lang="en-US" sz="1600" dirty="0" err="1" smtClean="0"/>
            <a:t>Pcard</a:t>
          </a:r>
          <a:r>
            <a:rPr lang="en-US" sz="1600" dirty="0" smtClean="0"/>
            <a:t> for statement ending 1/2/18 accrued</a:t>
          </a:r>
          <a:endParaRPr lang="en-US" sz="1600" dirty="0"/>
        </a:p>
      </dgm:t>
    </dgm:pt>
    <dgm:pt modelId="{97A56D23-EAC1-4497-B534-D89B86634402}" type="parTrans" cxnId="{3E70750C-2488-405F-9858-FD1028AF2E61}">
      <dgm:prSet/>
      <dgm:spPr/>
      <dgm:t>
        <a:bodyPr/>
        <a:lstStyle/>
        <a:p>
          <a:endParaRPr lang="en-US"/>
        </a:p>
      </dgm:t>
    </dgm:pt>
    <dgm:pt modelId="{03B00A72-6707-4F5E-B630-571E32C27C3E}" type="sibTrans" cxnId="{3E70750C-2488-405F-9858-FD1028AF2E61}">
      <dgm:prSet/>
      <dgm:spPr/>
      <dgm:t>
        <a:bodyPr/>
        <a:lstStyle/>
        <a:p>
          <a:endParaRPr lang="en-US"/>
        </a:p>
      </dgm:t>
    </dgm:pt>
    <dgm:pt modelId="{BFA73D97-6781-4792-A58B-72E2A587817C}">
      <dgm:prSet phldrT="[Text]" custT="1"/>
      <dgm:spPr/>
      <dgm:t>
        <a:bodyPr/>
        <a:lstStyle/>
        <a:p>
          <a:r>
            <a:rPr lang="en-US" sz="1600" dirty="0" smtClean="0"/>
            <a:t>Deferral of  Spring Tuition Revenue billed in December</a:t>
          </a:r>
          <a:endParaRPr lang="en-US" sz="1600" dirty="0"/>
        </a:p>
      </dgm:t>
    </dgm:pt>
    <dgm:pt modelId="{DA707AE7-67FC-48A2-88C9-B8B0D227864B}" type="parTrans" cxnId="{44065113-9B29-4EA9-9F7F-6EE14F5F2018}">
      <dgm:prSet/>
      <dgm:spPr/>
      <dgm:t>
        <a:bodyPr/>
        <a:lstStyle/>
        <a:p>
          <a:endParaRPr lang="en-US"/>
        </a:p>
      </dgm:t>
    </dgm:pt>
    <dgm:pt modelId="{DB1B704B-FE42-4649-9287-861DDA7BB1A2}" type="sibTrans" cxnId="{44065113-9B29-4EA9-9F7F-6EE14F5F2018}">
      <dgm:prSet/>
      <dgm:spPr/>
      <dgm:t>
        <a:bodyPr/>
        <a:lstStyle/>
        <a:p>
          <a:endParaRPr lang="en-US"/>
        </a:p>
      </dgm:t>
    </dgm:pt>
    <dgm:pt modelId="{9CC13DCC-4B01-4C77-A752-543EC15ABA80}">
      <dgm:prSet phldrT="[Text]" custT="1"/>
      <dgm:spPr/>
      <dgm:t>
        <a:bodyPr/>
        <a:lstStyle/>
        <a:p>
          <a:endParaRPr lang="en-US" sz="1600" dirty="0"/>
        </a:p>
      </dgm:t>
    </dgm:pt>
    <dgm:pt modelId="{706F6D9E-E8B4-4D25-BA6C-F5A799224AA9}" type="parTrans" cxnId="{D5480F94-52EF-4ED7-8D94-9CFBA238EC8C}">
      <dgm:prSet/>
      <dgm:spPr/>
      <dgm:t>
        <a:bodyPr/>
        <a:lstStyle/>
        <a:p>
          <a:endParaRPr lang="en-US"/>
        </a:p>
      </dgm:t>
    </dgm:pt>
    <dgm:pt modelId="{A832CD87-702C-4B59-9659-551AADE31E13}" type="sibTrans" cxnId="{D5480F94-52EF-4ED7-8D94-9CFBA238EC8C}">
      <dgm:prSet/>
      <dgm:spPr/>
      <dgm:t>
        <a:bodyPr/>
        <a:lstStyle/>
        <a:p>
          <a:endParaRPr lang="en-US"/>
        </a:p>
      </dgm:t>
    </dgm:pt>
    <dgm:pt modelId="{88E4335B-42F1-4189-9826-78BD05C86E53}" type="pres">
      <dgm:prSet presAssocID="{A99FC9FF-2217-477C-B484-1D9443C2011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36C370E-7619-4A04-8DB7-CE1F751647A5}" type="pres">
      <dgm:prSet presAssocID="{F187FFB6-6923-46F1-A90D-3EE32445B54D}" presName="linNode" presStyleCnt="0"/>
      <dgm:spPr/>
    </dgm:pt>
    <dgm:pt modelId="{B9654EBC-CDC1-4F19-8EE7-092DB0B7AD20}" type="pres">
      <dgm:prSet presAssocID="{F187FFB6-6923-46F1-A90D-3EE32445B54D}" presName="parentShp" presStyleLbl="node1" presStyleIdx="0" presStyleCnt="2" custLinFactNeighborX="32" custLinFactNeighborY="34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81E879-683C-45C4-AA02-334D29C72BF7}" type="pres">
      <dgm:prSet presAssocID="{F187FFB6-6923-46F1-A90D-3EE32445B54D}" presName="childShp" presStyleLbl="bgAccFollowNode1" presStyleIdx="0" presStyleCnt="2" custScaleY="131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89ED1-5BCE-405B-BA5E-B6CFEDE82B7F}" type="pres">
      <dgm:prSet presAssocID="{8A3DC50D-8034-420D-9F7C-B9F6ABC1E56D}" presName="spacing" presStyleCnt="0"/>
      <dgm:spPr/>
    </dgm:pt>
    <dgm:pt modelId="{7B3A0212-C809-48D8-A177-49EAD9EE3A83}" type="pres">
      <dgm:prSet presAssocID="{0D785D4A-A1FD-422C-B938-420891CF2AB1}" presName="linNode" presStyleCnt="0"/>
      <dgm:spPr/>
    </dgm:pt>
    <dgm:pt modelId="{93167045-81EB-444F-9589-86874C147847}" type="pres">
      <dgm:prSet presAssocID="{0D785D4A-A1FD-422C-B938-420891CF2AB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486FB9-9D31-4816-A8CF-D41F9933EE75}" type="pres">
      <dgm:prSet presAssocID="{0D785D4A-A1FD-422C-B938-420891CF2AB1}" presName="childShp" presStyleLbl="bgAccFollowNode1" presStyleIdx="1" presStyleCnt="2" custScaleY="183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E125E8-CA1C-4472-9E2E-C669DDC0473B}" srcId="{F187FFB6-6923-46F1-A90D-3EE32445B54D}" destId="{DD5C3D69-1125-4956-81D5-B32949FCCC61}" srcOrd="1" destOrd="0" parTransId="{4C94AEC3-1AF3-4B28-AD70-17F0F74DA1A1}" sibTransId="{D5DA67AB-4CAA-41A3-B813-86B260FC53B7}"/>
    <dgm:cxn modelId="{64836B6D-53C1-40F7-981D-53891AA00E73}" type="presOf" srcId="{1E4BE445-4BA9-411F-9270-2D6A3D79E99D}" destId="{3481E879-683C-45C4-AA02-334D29C72BF7}" srcOrd="0" destOrd="4" presId="urn:microsoft.com/office/officeart/2005/8/layout/vList6"/>
    <dgm:cxn modelId="{A79AA5EF-9971-43D2-BFF9-F9AEF3054875}" srcId="{0D785D4A-A1FD-422C-B938-420891CF2AB1}" destId="{74277C21-9D4A-489D-853A-1D40EDD9C35E}" srcOrd="6" destOrd="0" parTransId="{23C4EDDE-1F21-4404-9273-D703AE646174}" sibTransId="{0491DC9C-A7A2-4538-81F9-77B4F4740F0C}"/>
    <dgm:cxn modelId="{04F98D38-E03F-44F0-870B-CAE8E088763A}" type="presOf" srcId="{F187FFB6-6923-46F1-A90D-3EE32445B54D}" destId="{B9654EBC-CDC1-4F19-8EE7-092DB0B7AD20}" srcOrd="0" destOrd="0" presId="urn:microsoft.com/office/officeart/2005/8/layout/vList6"/>
    <dgm:cxn modelId="{C819493E-3C69-4DEF-A99E-CCACD74B0C0A}" srcId="{F187FFB6-6923-46F1-A90D-3EE32445B54D}" destId="{01843164-9A76-4F5C-AC8B-755E4ED71CD1}" srcOrd="2" destOrd="0" parTransId="{A6B88E8F-7C78-4729-8523-4DC772885759}" sibTransId="{77650775-7C74-466A-BE99-B05A9A50DCCE}"/>
    <dgm:cxn modelId="{13C42DF1-C930-41D6-81B3-C881E3773AD2}" srcId="{0D785D4A-A1FD-422C-B938-420891CF2AB1}" destId="{1C8797E5-029F-4785-87EC-1AA50E88C707}" srcOrd="2" destOrd="0" parTransId="{146A909B-5B59-46D0-97A2-B8438FEBE21A}" sibTransId="{2C8019F2-539E-4C7D-8D17-8EC9F4708DAB}"/>
    <dgm:cxn modelId="{74BABA87-4A5D-4BD7-B0AA-9E3682DB96B6}" type="presOf" srcId="{A99FC9FF-2217-477C-B484-1D9443C20115}" destId="{88E4335B-42F1-4189-9826-78BD05C86E53}" srcOrd="0" destOrd="0" presId="urn:microsoft.com/office/officeart/2005/8/layout/vList6"/>
    <dgm:cxn modelId="{B37496F6-61F5-4F56-A5B4-617FA8626902}" type="presOf" srcId="{74277C21-9D4A-489D-853A-1D40EDD9C35E}" destId="{1F486FB9-9D31-4816-A8CF-D41F9933EE75}" srcOrd="0" destOrd="6" presId="urn:microsoft.com/office/officeart/2005/8/layout/vList6"/>
    <dgm:cxn modelId="{723588FB-4573-4A34-924A-019DFFBBE6DB}" srcId="{F187FFB6-6923-46F1-A90D-3EE32445B54D}" destId="{E29BC782-D59C-4B58-AD2D-4A638F64C57A}" srcOrd="3" destOrd="0" parTransId="{437D25E9-19F2-4D49-8E2C-F7FDEB73C038}" sibTransId="{BD152668-68D0-44D1-BC27-6A9301FC80E4}"/>
    <dgm:cxn modelId="{E545F900-FD9E-42D3-8BC8-10E5DCCAFADF}" srcId="{0D785D4A-A1FD-422C-B938-420891CF2AB1}" destId="{78906448-8CD9-440A-AAAC-3F0460154BA0}" srcOrd="5" destOrd="0" parTransId="{C185DA37-E077-47CC-B314-3260EB659A2D}" sibTransId="{AA4E3518-5278-4759-A558-D77FC46EAB7C}"/>
    <dgm:cxn modelId="{437DD2FB-1C56-4419-BBF4-B7C2F62C245F}" type="presOf" srcId="{0D785D4A-A1FD-422C-B938-420891CF2AB1}" destId="{93167045-81EB-444F-9589-86874C147847}" srcOrd="0" destOrd="0" presId="urn:microsoft.com/office/officeart/2005/8/layout/vList6"/>
    <dgm:cxn modelId="{09B10953-A08D-4C4C-809E-8362DF1DCC49}" type="presOf" srcId="{8BB113B5-F4C9-4B2F-9543-A9DE3586734D}" destId="{3481E879-683C-45C4-AA02-334D29C72BF7}" srcOrd="0" destOrd="0" presId="urn:microsoft.com/office/officeart/2005/8/layout/vList6"/>
    <dgm:cxn modelId="{73476478-C106-45FB-8D41-32B97E589A5A}" srcId="{0D785D4A-A1FD-422C-B938-420891CF2AB1}" destId="{020D1170-9540-4996-A0AB-080022934544}" srcOrd="4" destOrd="0" parTransId="{7FE42FF5-3F6B-4210-9137-44B83ABC2F10}" sibTransId="{84D52A0B-3A9C-4002-BE83-1190A117DBDD}"/>
    <dgm:cxn modelId="{F01155BE-9315-4E76-972D-13A6D73B512C}" type="presOf" srcId="{E29BC782-D59C-4B58-AD2D-4A638F64C57A}" destId="{3481E879-683C-45C4-AA02-334D29C72BF7}" srcOrd="0" destOrd="3" presId="urn:microsoft.com/office/officeart/2005/8/layout/vList6"/>
    <dgm:cxn modelId="{EAE529C5-0F11-4B49-A46A-D9B5645129A9}" type="presOf" srcId="{020D1170-9540-4996-A0AB-080022934544}" destId="{1F486FB9-9D31-4816-A8CF-D41F9933EE75}" srcOrd="0" destOrd="4" presId="urn:microsoft.com/office/officeart/2005/8/layout/vList6"/>
    <dgm:cxn modelId="{6C67B464-A259-4B86-83DB-DE2A1ECCC68B}" type="presOf" srcId="{78906448-8CD9-440A-AAAC-3F0460154BA0}" destId="{1F486FB9-9D31-4816-A8CF-D41F9933EE75}" srcOrd="0" destOrd="5" presId="urn:microsoft.com/office/officeart/2005/8/layout/vList6"/>
    <dgm:cxn modelId="{DCCC8CA9-BB02-4425-8623-5BEBC1F46C42}" type="presOf" srcId="{BFA73D97-6781-4792-A58B-72E2A587817C}" destId="{1F486FB9-9D31-4816-A8CF-D41F9933EE75}" srcOrd="0" destOrd="1" presId="urn:microsoft.com/office/officeart/2005/8/layout/vList6"/>
    <dgm:cxn modelId="{42BF45B7-A0B1-4EBF-B009-BF4C5875EA54}" srcId="{F187FFB6-6923-46F1-A90D-3EE32445B54D}" destId="{8BB113B5-F4C9-4B2F-9543-A9DE3586734D}" srcOrd="0" destOrd="0" parTransId="{56A7BCD1-D8D9-4364-B5BB-ABF24153B439}" sibTransId="{47A49187-A8CB-4D0D-8CCA-3EF82D0DF91F}"/>
    <dgm:cxn modelId="{78B6FECC-EC9B-43D4-B837-5441F4E21CF0}" type="presOf" srcId="{8B0144F7-CA95-4413-9A9E-B3D6BF620749}" destId="{1F486FB9-9D31-4816-A8CF-D41F9933EE75}" srcOrd="0" destOrd="3" presId="urn:microsoft.com/office/officeart/2005/8/layout/vList6"/>
    <dgm:cxn modelId="{44065113-9B29-4EA9-9F7F-6EE14F5F2018}" srcId="{0D785D4A-A1FD-422C-B938-420891CF2AB1}" destId="{BFA73D97-6781-4792-A58B-72E2A587817C}" srcOrd="1" destOrd="0" parTransId="{DA707AE7-67FC-48A2-88C9-B8B0D227864B}" sibTransId="{DB1B704B-FE42-4649-9287-861DDA7BB1A2}"/>
    <dgm:cxn modelId="{E4DB2592-609F-494E-908B-ED5C36442DEE}" srcId="{A99FC9FF-2217-477C-B484-1D9443C20115}" destId="{F187FFB6-6923-46F1-A90D-3EE32445B54D}" srcOrd="0" destOrd="0" parTransId="{6AA2F830-28C2-45E6-8A25-23F1A3F9B8E5}" sibTransId="{8A3DC50D-8034-420D-9F7C-B9F6ABC1E56D}"/>
    <dgm:cxn modelId="{D10F75C5-3EE3-43E3-BE2E-E5EDA271BC54}" type="presOf" srcId="{01843164-9A76-4F5C-AC8B-755E4ED71CD1}" destId="{3481E879-683C-45C4-AA02-334D29C72BF7}" srcOrd="0" destOrd="2" presId="urn:microsoft.com/office/officeart/2005/8/layout/vList6"/>
    <dgm:cxn modelId="{3E70750C-2488-405F-9858-FD1028AF2E61}" srcId="{F187FFB6-6923-46F1-A90D-3EE32445B54D}" destId="{1E4BE445-4BA9-411F-9270-2D6A3D79E99D}" srcOrd="4" destOrd="0" parTransId="{97A56D23-EAC1-4497-B534-D89B86634402}" sibTransId="{03B00A72-6707-4F5E-B630-571E32C27C3E}"/>
    <dgm:cxn modelId="{7C905AF2-B8FC-42B0-8332-C85A43E89D31}" type="presOf" srcId="{1C8797E5-029F-4785-87EC-1AA50E88C707}" destId="{1F486FB9-9D31-4816-A8CF-D41F9933EE75}" srcOrd="0" destOrd="2" presId="urn:microsoft.com/office/officeart/2005/8/layout/vList6"/>
    <dgm:cxn modelId="{496BC3C2-5432-41F9-B79F-59524F64C7BD}" type="presOf" srcId="{9CC13DCC-4B01-4C77-A752-543EC15ABA80}" destId="{1F486FB9-9D31-4816-A8CF-D41F9933EE75}" srcOrd="0" destOrd="0" presId="urn:microsoft.com/office/officeart/2005/8/layout/vList6"/>
    <dgm:cxn modelId="{D5480F94-52EF-4ED7-8D94-9CFBA238EC8C}" srcId="{0D785D4A-A1FD-422C-B938-420891CF2AB1}" destId="{9CC13DCC-4B01-4C77-A752-543EC15ABA80}" srcOrd="0" destOrd="0" parTransId="{706F6D9E-E8B4-4D25-BA6C-F5A799224AA9}" sibTransId="{A832CD87-702C-4B59-9659-551AADE31E13}"/>
    <dgm:cxn modelId="{C1717DAD-83CD-4E69-BA46-7E71657625D3}" srcId="{A99FC9FF-2217-477C-B484-1D9443C20115}" destId="{0D785D4A-A1FD-422C-B938-420891CF2AB1}" srcOrd="1" destOrd="0" parTransId="{7D9804CD-61A5-49B2-9D6E-DBEF3DD403B4}" sibTransId="{A735354E-27D1-4D79-9105-9FA212B1DAE9}"/>
    <dgm:cxn modelId="{2B6F50B7-2903-43BE-A214-699FE3FC52EA}" srcId="{0D785D4A-A1FD-422C-B938-420891CF2AB1}" destId="{8B0144F7-CA95-4413-9A9E-B3D6BF620749}" srcOrd="3" destOrd="0" parTransId="{FE922178-3898-4742-AEAF-A534F076A906}" sibTransId="{4FE8C5FC-AA3B-44C9-8CA6-BBEEF5759A1A}"/>
    <dgm:cxn modelId="{D7F0AB43-85CF-4541-9312-CEC0A3E39F74}" type="presOf" srcId="{DD5C3D69-1125-4956-81D5-B32949FCCC61}" destId="{3481E879-683C-45C4-AA02-334D29C72BF7}" srcOrd="0" destOrd="1" presId="urn:microsoft.com/office/officeart/2005/8/layout/vList6"/>
    <dgm:cxn modelId="{592D32E6-AD78-43EB-B61E-8D9755BF4994}" type="presParOf" srcId="{88E4335B-42F1-4189-9826-78BD05C86E53}" destId="{536C370E-7619-4A04-8DB7-CE1F751647A5}" srcOrd="0" destOrd="0" presId="urn:microsoft.com/office/officeart/2005/8/layout/vList6"/>
    <dgm:cxn modelId="{0C2D0381-BC28-4E66-A5BC-742E4D0D6775}" type="presParOf" srcId="{536C370E-7619-4A04-8DB7-CE1F751647A5}" destId="{B9654EBC-CDC1-4F19-8EE7-092DB0B7AD20}" srcOrd="0" destOrd="0" presId="urn:microsoft.com/office/officeart/2005/8/layout/vList6"/>
    <dgm:cxn modelId="{40EB932F-01CC-4770-A86C-A59B9E763677}" type="presParOf" srcId="{536C370E-7619-4A04-8DB7-CE1F751647A5}" destId="{3481E879-683C-45C4-AA02-334D29C72BF7}" srcOrd="1" destOrd="0" presId="urn:microsoft.com/office/officeart/2005/8/layout/vList6"/>
    <dgm:cxn modelId="{E03BC2EB-E67E-4167-A5B3-E1302A1B4F7A}" type="presParOf" srcId="{88E4335B-42F1-4189-9826-78BD05C86E53}" destId="{1CD89ED1-5BCE-405B-BA5E-B6CFEDE82B7F}" srcOrd="1" destOrd="0" presId="urn:microsoft.com/office/officeart/2005/8/layout/vList6"/>
    <dgm:cxn modelId="{BFA4091F-0789-4449-8594-2F437C44109F}" type="presParOf" srcId="{88E4335B-42F1-4189-9826-78BD05C86E53}" destId="{7B3A0212-C809-48D8-A177-49EAD9EE3A83}" srcOrd="2" destOrd="0" presId="urn:microsoft.com/office/officeart/2005/8/layout/vList6"/>
    <dgm:cxn modelId="{1AA882A4-DFEC-40A9-B3C2-9DDA8F42EE92}" type="presParOf" srcId="{7B3A0212-C809-48D8-A177-49EAD9EE3A83}" destId="{93167045-81EB-444F-9589-86874C147847}" srcOrd="0" destOrd="0" presId="urn:microsoft.com/office/officeart/2005/8/layout/vList6"/>
    <dgm:cxn modelId="{F0C8B6E0-06B5-4A06-9B83-1FEE21110694}" type="presParOf" srcId="{7B3A0212-C809-48D8-A177-49EAD9EE3A83}" destId="{1F486FB9-9D31-4816-A8CF-D41F9933EE7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1E879-683C-45C4-AA02-334D29C72BF7}">
      <dsp:nvSpPr>
        <dsp:cNvPr id="0" name=""/>
        <dsp:cNvSpPr/>
      </dsp:nvSpPr>
      <dsp:spPr>
        <a:xfrm>
          <a:off x="3291373" y="1085"/>
          <a:ext cx="4931034" cy="18511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Deposits made by 12/23/17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9E7E38"/>
              </a:solidFill>
            </a:rPr>
            <a:t>MO12 and BW26 payrolls</a:t>
          </a:r>
          <a:endParaRPr lang="en-US" sz="1600" kern="1200" dirty="0">
            <a:solidFill>
              <a:srgbClr val="9E7E38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December gifts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Receiving completed in Deacon Depot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Pcard</a:t>
          </a:r>
          <a:r>
            <a:rPr lang="en-US" sz="1600" kern="1200" dirty="0" smtClean="0"/>
            <a:t> for statement ending 1/2/18 accrued</a:t>
          </a:r>
          <a:endParaRPr lang="en-US" sz="1600" kern="1200" dirty="0"/>
        </a:p>
      </dsp:txBody>
      <dsp:txXfrm>
        <a:off x="3291373" y="232475"/>
        <a:ext cx="4236863" cy="1388343"/>
      </dsp:txXfrm>
    </dsp:sp>
    <dsp:sp modelId="{B9654EBC-CDC1-4F19-8EE7-092DB0B7AD20}">
      <dsp:nvSpPr>
        <dsp:cNvPr id="0" name=""/>
        <dsp:cNvSpPr/>
      </dsp:nvSpPr>
      <dsp:spPr>
        <a:xfrm>
          <a:off x="5594" y="272307"/>
          <a:ext cx="3287356" cy="140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1</a:t>
          </a:r>
          <a:r>
            <a:rPr lang="en-US" sz="2800" kern="1200" baseline="30000" dirty="0" smtClean="0"/>
            <a:t>st</a:t>
          </a:r>
          <a:r>
            <a:rPr lang="en-US" sz="2800" kern="1200" dirty="0" smtClean="0"/>
            <a:t> Departmental Close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1/10/18</a:t>
          </a:r>
          <a:endParaRPr lang="en-US" sz="2800" kern="1200" dirty="0"/>
        </a:p>
      </dsp:txBody>
      <dsp:txXfrm>
        <a:off x="74250" y="340963"/>
        <a:ext cx="3150044" cy="1269113"/>
      </dsp:txXfrm>
    </dsp:sp>
    <dsp:sp modelId="{1F486FB9-9D31-4816-A8CF-D41F9933EE75}">
      <dsp:nvSpPr>
        <dsp:cNvPr id="0" name=""/>
        <dsp:cNvSpPr/>
      </dsp:nvSpPr>
      <dsp:spPr>
        <a:xfrm>
          <a:off x="3291373" y="1992851"/>
          <a:ext cx="4931034" cy="25780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Deferral of  Spring Tuition Revenue billed in December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Deferral of Tuition Prepayments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Invoice accruals by Accounts Payable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9E7E38"/>
              </a:solidFill>
            </a:rPr>
            <a:t>ST01 payroll 100% accrued</a:t>
          </a:r>
          <a:endParaRPr lang="en-US" sz="1600" kern="1200" dirty="0">
            <a:solidFill>
              <a:srgbClr val="9E7E38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9E7E38"/>
              </a:solidFill>
            </a:rPr>
            <a:t>BW01 payroll 100% accrued</a:t>
          </a:r>
          <a:endParaRPr lang="en-US" sz="1600" kern="1200" dirty="0">
            <a:solidFill>
              <a:srgbClr val="9E7E38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Payroll reallocations and redistributions</a:t>
          </a:r>
          <a:endParaRPr lang="en-US" sz="1600" kern="1200" dirty="0">
            <a:solidFill>
              <a:srgbClr val="9E7E38"/>
            </a:solidFill>
          </a:endParaRPr>
        </a:p>
      </dsp:txBody>
      <dsp:txXfrm>
        <a:off x="3291373" y="2315109"/>
        <a:ext cx="3964261" cy="1933546"/>
      </dsp:txXfrm>
    </dsp:sp>
    <dsp:sp modelId="{93167045-81EB-444F-9589-86874C147847}">
      <dsp:nvSpPr>
        <dsp:cNvPr id="0" name=""/>
        <dsp:cNvSpPr/>
      </dsp:nvSpPr>
      <dsp:spPr>
        <a:xfrm>
          <a:off x="4016" y="2578670"/>
          <a:ext cx="3287356" cy="140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Final Close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1/12/18</a:t>
          </a:r>
          <a:endParaRPr lang="en-US" sz="2800" kern="1200" dirty="0"/>
        </a:p>
      </dsp:txBody>
      <dsp:txXfrm>
        <a:off x="72672" y="2647326"/>
        <a:ext cx="3150044" cy="1269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A9A2F6-10B0-4A9D-83A0-EF130CEEA66D}" type="datetimeFigureOut">
              <a:rPr lang="en-US" altLang="en-US"/>
              <a:pPr>
                <a:defRPr/>
              </a:pPr>
              <a:t>11/17/2017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E95390-155B-46B6-B4F7-05E47EE072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63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3" tIns="45952" rIns="91903" bIns="4595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3" tIns="45952" rIns="91903" bIns="4595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6575" cy="418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3" tIns="45952" rIns="91903" bIns="45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3" tIns="45952" rIns="91903" bIns="4595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3" tIns="45952" rIns="91903" bIns="4595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0C6545-F526-4D92-A4A5-C1402E66DF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9559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813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6925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41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13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85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57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43D6B2-9D53-46C8-BF71-679730D8385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883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800" smtClean="0"/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813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6925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41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13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85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572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1F13D0-6A76-4779-83C6-C8D384BC0DC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105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172200"/>
            <a:ext cx="9140825" cy="685800"/>
          </a:xfrm>
          <a:prstGeom prst="rect">
            <a:avLst/>
          </a:prstGeom>
          <a:solidFill>
            <a:srgbClr val="9E7E38"/>
          </a:solidFill>
          <a:ln w="9525">
            <a:solidFill>
              <a:srgbClr val="9E7E3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0" y="2284413"/>
            <a:ext cx="4570413" cy="0"/>
          </a:xfrm>
          <a:prstGeom prst="line">
            <a:avLst/>
          </a:prstGeom>
          <a:noFill/>
          <a:ln w="25400">
            <a:solidFill>
              <a:srgbClr val="9E7E3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10" descr="wf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4191000"/>
            <a:ext cx="28194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5613"/>
            <a:ext cx="7772400" cy="1600200"/>
          </a:xfrm>
        </p:spPr>
        <p:txBody>
          <a:bodyPr anchor="b"/>
          <a:lstStyle>
            <a:lvl1pPr algn="ctr">
              <a:defRPr sz="4000"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3013"/>
            <a:ext cx="6400800" cy="914400"/>
          </a:xfrm>
        </p:spPr>
        <p:txBody>
          <a:bodyPr/>
          <a:lstStyle>
            <a:lvl1pPr algn="ctr">
              <a:defRPr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7200" y="6169025"/>
            <a:ext cx="8229600" cy="685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313365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9599528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01115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0"/>
            <a:ext cx="2055812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86544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614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878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286485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1025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64226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32692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2787246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450880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600200"/>
            <a:ext cx="82264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Subhead Goes Here</a:t>
            </a:r>
          </a:p>
          <a:p>
            <a:pPr lvl="0"/>
            <a:endParaRPr lang="en-US" altLang="en-US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0"/>
            <a:ext cx="9140825" cy="914400"/>
          </a:xfrm>
          <a:prstGeom prst="rect">
            <a:avLst/>
          </a:prstGeom>
          <a:solidFill>
            <a:srgbClr val="9E7E38"/>
          </a:solidFill>
          <a:ln w="9525">
            <a:solidFill>
              <a:srgbClr val="9E7E3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98813" y="0"/>
            <a:ext cx="54848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TITLE GOES HERE</a:t>
            </a: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0" y="0"/>
            <a:ext cx="2741613" cy="914400"/>
          </a:xfrm>
          <a:prstGeom prst="rect">
            <a:avLst/>
          </a:prstGeom>
          <a:solidFill>
            <a:srgbClr val="00000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pic>
        <p:nvPicPr>
          <p:cNvPr id="1030" name="Picture 8" descr="wf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293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547688" y="6400800"/>
            <a:ext cx="80438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8" r:id="rId1"/>
    <p:sldLayoutId id="2147484737" r:id="rId2"/>
    <p:sldLayoutId id="2147484738" r:id="rId3"/>
    <p:sldLayoutId id="2147484739" r:id="rId4"/>
    <p:sldLayoutId id="2147484740" r:id="rId5"/>
    <p:sldLayoutId id="2147484741" r:id="rId6"/>
    <p:sldLayoutId id="2147484742" r:id="rId7"/>
    <p:sldLayoutId id="2147484743" r:id="rId8"/>
    <p:sldLayoutId id="2147484744" r:id="rId9"/>
    <p:sldLayoutId id="2147484745" r:id="rId10"/>
    <p:sldLayoutId id="2147484746" r:id="rId11"/>
    <p:sldLayoutId id="2147484747" r:id="rId12"/>
  </p:sldLayoutIdLst>
  <p:transition spd="med">
    <p:pull/>
  </p:transition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1165225" indent="-5334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736725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2232025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727325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3184525" indent="-3810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3641725" indent="-3810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4098925" indent="-3810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4556125" indent="-3810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0" y="0"/>
            <a:ext cx="5945188" cy="914400"/>
          </a:xfrm>
        </p:spPr>
        <p:txBody>
          <a:bodyPr/>
          <a:lstStyle/>
          <a:p>
            <a:pPr eaLnBrk="1" hangingPunct="1"/>
            <a:r>
              <a:rPr lang="en-US" altLang="en-US" sz="2200" b="1" smtClean="0"/>
              <a:t>Key Dates for Fiscal 2018 Mid-Year Close</a:t>
            </a:r>
            <a:br>
              <a:rPr lang="en-US" altLang="en-US" sz="2200" b="1" smtClean="0"/>
            </a:br>
            <a:r>
              <a:rPr lang="en-US" altLang="en-US" sz="2200" b="1" smtClean="0"/>
              <a:t>First Departmental Close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334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December 22</a:t>
            </a:r>
            <a:r>
              <a:rPr lang="en-US" altLang="en-US" sz="1600" baseline="30000" smtClean="0">
                <a:solidFill>
                  <a:srgbClr val="000000"/>
                </a:solidFill>
              </a:rPr>
              <a:t>nd</a:t>
            </a:r>
            <a:r>
              <a:rPr lang="en-US" altLang="en-US" sz="1600" smtClean="0">
                <a:solidFill>
                  <a:srgbClr val="000000"/>
                </a:solidFill>
              </a:rPr>
              <a:t>  	*</a:t>
            </a:r>
            <a:r>
              <a:rPr lang="en-US" altLang="en-US" sz="1600" smtClean="0">
                <a:solidFill>
                  <a:srgbClr val="00B0F0"/>
                </a:solidFill>
              </a:rPr>
              <a:t> </a:t>
            </a:r>
            <a:r>
              <a:rPr lang="en-US" altLang="en-US" sz="1600" smtClean="0">
                <a:solidFill>
                  <a:srgbClr val="000000"/>
                </a:solidFill>
              </a:rPr>
              <a:t>All deposits to cashier by 12PM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* Final 2017 Bi-Weekly Payroll posted by 5PM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* Final 2017 Exempt payroll posted by 5PM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January 4</a:t>
            </a:r>
            <a:r>
              <a:rPr lang="en-US" altLang="en-US" sz="1600" baseline="30000" smtClean="0">
                <a:solidFill>
                  <a:srgbClr val="000000"/>
                </a:solidFill>
              </a:rPr>
              <a:t>th</a:t>
            </a:r>
            <a:r>
              <a:rPr lang="en-US" altLang="en-US" sz="1600" smtClean="0">
                <a:solidFill>
                  <a:srgbClr val="000000"/>
                </a:solidFill>
              </a:rPr>
              <a:t> 	* Journal entries in FS by 5PM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January 5</a:t>
            </a:r>
            <a:r>
              <a:rPr lang="en-US" altLang="en-US" sz="1600" baseline="30000" smtClean="0">
                <a:solidFill>
                  <a:srgbClr val="000000"/>
                </a:solidFill>
              </a:rPr>
              <a:t>th</a:t>
            </a:r>
            <a:r>
              <a:rPr lang="en-US" altLang="en-US" sz="1600" smtClean="0">
                <a:solidFill>
                  <a:srgbClr val="000000"/>
                </a:solidFill>
              </a:rPr>
              <a:t>	* All December gifts in Advancement by 4PM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* Payroll reallocations and redistributions in Payroll by 5PM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  (will be posted in 2</a:t>
            </a:r>
            <a:r>
              <a:rPr lang="en-US" altLang="en-US" sz="1600" baseline="30000" smtClean="0">
                <a:solidFill>
                  <a:srgbClr val="000000"/>
                </a:solidFill>
              </a:rPr>
              <a:t>nd</a:t>
            </a:r>
            <a:r>
              <a:rPr lang="en-US" altLang="en-US" sz="1600" smtClean="0">
                <a:solidFill>
                  <a:srgbClr val="000000"/>
                </a:solidFill>
              </a:rPr>
              <a:t> close)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* Final Invoices in Accounts Payable (AP) by 5PM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  (will be posted in 1</a:t>
            </a:r>
            <a:r>
              <a:rPr lang="en-US" altLang="en-US" sz="1600" baseline="30000" smtClean="0">
                <a:solidFill>
                  <a:srgbClr val="000000"/>
                </a:solidFill>
              </a:rPr>
              <a:t>st</a:t>
            </a:r>
            <a:r>
              <a:rPr lang="en-US" altLang="en-US" sz="1600" smtClean="0">
                <a:solidFill>
                  <a:srgbClr val="000000"/>
                </a:solidFill>
              </a:rPr>
              <a:t> close)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			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January 9</a:t>
            </a:r>
            <a:r>
              <a:rPr lang="en-US" altLang="en-US" sz="1600" baseline="30000" smtClean="0">
                <a:solidFill>
                  <a:srgbClr val="000000"/>
                </a:solidFill>
              </a:rPr>
              <a:t>th</a:t>
            </a:r>
            <a:r>
              <a:rPr lang="en-US" altLang="en-US" sz="1600" smtClean="0">
                <a:solidFill>
                  <a:srgbClr val="FF0000"/>
                </a:solidFill>
              </a:rPr>
              <a:t>	</a:t>
            </a:r>
            <a:r>
              <a:rPr lang="en-US" altLang="en-US" sz="1600" smtClean="0">
                <a:solidFill>
                  <a:srgbClr val="000000"/>
                </a:solidFill>
              </a:rPr>
              <a:t>* Procurement card (Pcard) updated in Works by 12PM for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   statement ending 1/2/18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FF0000"/>
                </a:solidFill>
              </a:rPr>
              <a:t>			</a:t>
            </a:r>
            <a:r>
              <a:rPr lang="en-US" altLang="en-US" sz="1600" smtClean="0">
                <a:solidFill>
                  <a:srgbClr val="000000"/>
                </a:solidFill>
              </a:rPr>
              <a:t>* All December gifts posted by Advancement by 12PM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rgbClr val="000000"/>
                </a:solidFill>
              </a:rPr>
              <a:t>			* All December receiving completed through 					  Deacon Depot by 5PM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400" smtClean="0">
                <a:solidFill>
                  <a:srgbClr val="00B0F0"/>
                </a:solidFill>
              </a:rPr>
              <a:t>			</a:t>
            </a: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00B0F0"/>
              </a:solidFill>
            </a:endParaRPr>
          </a:p>
        </p:txBody>
      </p:sp>
      <p:pic>
        <p:nvPicPr>
          <p:cNvPr id="5124" name="Picture 7" descr="C:\TEMP-IE\Temporary Internet Files\Content.IE5\JACSXDWA\MC9001571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371600"/>
            <a:ext cx="13049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0" y="0"/>
            <a:ext cx="5945188" cy="914400"/>
          </a:xfrm>
        </p:spPr>
        <p:txBody>
          <a:bodyPr/>
          <a:lstStyle/>
          <a:p>
            <a:pPr eaLnBrk="1" hangingPunct="1"/>
            <a:r>
              <a:rPr lang="en-US" altLang="en-US" sz="2200" b="1" smtClean="0"/>
              <a:t>Key Dates for Fiscal 2018 Mid-Year Close</a:t>
            </a:r>
            <a:br>
              <a:rPr lang="en-US" altLang="en-US" sz="2200" b="1" smtClean="0"/>
            </a:br>
            <a:r>
              <a:rPr lang="en-US" altLang="en-US" sz="2200" b="1" smtClean="0"/>
              <a:t>Final Departmental Close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334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>
                <a:solidFill>
                  <a:srgbClr val="000000"/>
                </a:solidFill>
              </a:rPr>
              <a:t>January 10</a:t>
            </a:r>
            <a:r>
              <a:rPr lang="en-US" altLang="en-US" sz="1800" baseline="30000" smtClean="0">
                <a:solidFill>
                  <a:srgbClr val="000000"/>
                </a:solidFill>
              </a:rPr>
              <a:t>th</a:t>
            </a:r>
            <a:r>
              <a:rPr lang="en-US" altLang="en-US" sz="1800" smtClean="0">
                <a:solidFill>
                  <a:srgbClr val="000000"/>
                </a:solidFill>
              </a:rPr>
              <a:t>		</a:t>
            </a:r>
            <a:r>
              <a:rPr lang="en-US" altLang="en-US" sz="1800" smtClean="0">
                <a:solidFill>
                  <a:srgbClr val="FF0000"/>
                </a:solidFill>
              </a:rPr>
              <a:t>* FIRST Departmental Close – Draft reports 				  available after 5PM</a:t>
            </a: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>
                <a:solidFill>
                  <a:srgbClr val="000000"/>
                </a:solidFill>
              </a:rPr>
              <a:t>January 10</a:t>
            </a:r>
            <a:r>
              <a:rPr lang="en-US" altLang="en-US" sz="1800" baseline="30000" smtClean="0">
                <a:solidFill>
                  <a:srgbClr val="000000"/>
                </a:solidFill>
              </a:rPr>
              <a:t>th</a:t>
            </a:r>
            <a:r>
              <a:rPr lang="en-US" altLang="en-US" sz="1800" smtClean="0">
                <a:solidFill>
                  <a:srgbClr val="000000"/>
                </a:solidFill>
              </a:rPr>
              <a:t> - 		* Accruals, deferrals and adjustments posted by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>
                <a:solidFill>
                  <a:srgbClr val="000000"/>
                </a:solidFill>
              </a:rPr>
              <a:t>January 12</a:t>
            </a:r>
            <a:r>
              <a:rPr lang="en-US" altLang="en-US" sz="1800" baseline="30000" smtClean="0">
                <a:solidFill>
                  <a:srgbClr val="000000"/>
                </a:solidFill>
              </a:rPr>
              <a:t>th</a:t>
            </a:r>
            <a:r>
              <a:rPr lang="en-US" altLang="en-US" sz="1800" smtClean="0">
                <a:solidFill>
                  <a:srgbClr val="000000"/>
                </a:solidFill>
              </a:rPr>
              <a:t> 		  Financial Services (including expenditure 				  vouchers and employee travel expense reports)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>
                <a:solidFill>
                  <a:srgbClr val="000000"/>
                </a:solidFill>
              </a:rPr>
              <a:t>January 11</a:t>
            </a:r>
            <a:r>
              <a:rPr lang="en-US" altLang="en-US" sz="1800" baseline="30000" smtClean="0">
                <a:solidFill>
                  <a:srgbClr val="000000"/>
                </a:solidFill>
              </a:rPr>
              <a:t>th</a:t>
            </a:r>
            <a:r>
              <a:rPr lang="en-US" altLang="en-US" sz="1800" smtClean="0">
                <a:solidFill>
                  <a:srgbClr val="000000"/>
                </a:solidFill>
              </a:rPr>
              <a:t>		* Final day to send accrual documentation to AP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>
                <a:solidFill>
                  <a:srgbClr val="000000"/>
                </a:solidFill>
              </a:rPr>
              <a:t>				  by 12PM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>
                <a:solidFill>
                  <a:srgbClr val="FF0000"/>
                </a:solidFill>
              </a:rPr>
              <a:t>January 12</a:t>
            </a:r>
            <a:r>
              <a:rPr lang="en-US" altLang="en-US" sz="1800" baseline="30000" smtClean="0">
                <a:solidFill>
                  <a:srgbClr val="FF0000"/>
                </a:solidFill>
              </a:rPr>
              <a:t>th</a:t>
            </a:r>
            <a:r>
              <a:rPr lang="en-US" altLang="en-US" sz="1800" smtClean="0">
                <a:solidFill>
                  <a:srgbClr val="FF0000"/>
                </a:solidFill>
              </a:rPr>
              <a:t> 		* FINAL Departmental Close – Reports available 				after 5PM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8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400" smtClean="0">
              <a:solidFill>
                <a:srgbClr val="FF0000"/>
              </a:solidFill>
            </a:endParaRPr>
          </a:p>
        </p:txBody>
      </p:sp>
      <p:pic>
        <p:nvPicPr>
          <p:cNvPr id="7172" name="Picture 7" descr="C:\TEMP-IE\Temporary Internet Files\Content.IE5\JACSXDWA\MC9001571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05400"/>
            <a:ext cx="13049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00400" y="0"/>
            <a:ext cx="5484813" cy="914400"/>
          </a:xfrm>
        </p:spPr>
        <p:txBody>
          <a:bodyPr/>
          <a:lstStyle/>
          <a:p>
            <a:r>
              <a:rPr lang="en-US" altLang="en-US" sz="2800" b="1" smtClean="0"/>
              <a:t>Close comparison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5613" y="1600200"/>
          <a:ext cx="822642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fu[1]">
  <a:themeElements>
    <a:clrScheme name="">
      <a:dk1>
        <a:srgbClr val="9E7E38"/>
      </a:dk1>
      <a:lt1>
        <a:srgbClr val="FFFDE8"/>
      </a:lt1>
      <a:dk2>
        <a:srgbClr val="FFFDE8"/>
      </a:dk2>
      <a:lt2>
        <a:srgbClr val="767462"/>
      </a:lt2>
      <a:accent1>
        <a:srgbClr val="983222"/>
      </a:accent1>
      <a:accent2>
        <a:srgbClr val="55517B"/>
      </a:accent2>
      <a:accent3>
        <a:srgbClr val="FFFEF2"/>
      </a:accent3>
      <a:accent4>
        <a:srgbClr val="866B2E"/>
      </a:accent4>
      <a:accent5>
        <a:srgbClr val="CAADAB"/>
      </a:accent5>
      <a:accent6>
        <a:srgbClr val="4C496F"/>
      </a:accent6>
      <a:hlink>
        <a:srgbClr val="44697D"/>
      </a:hlink>
      <a:folHlink>
        <a:srgbClr val="662046"/>
      </a:folHlink>
    </a:clrScheme>
    <a:fontScheme name="wf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wf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13">
        <a:dk1>
          <a:srgbClr val="336699"/>
        </a:dk1>
        <a:lt1>
          <a:srgbClr val="FFFDE8"/>
        </a:lt1>
        <a:dk2>
          <a:srgbClr val="000000"/>
        </a:dk2>
        <a:lt2>
          <a:srgbClr val="FFFDE8"/>
        </a:lt2>
        <a:accent1>
          <a:srgbClr val="9E7E38"/>
        </a:accent1>
        <a:accent2>
          <a:srgbClr val="468A4B"/>
        </a:accent2>
        <a:accent3>
          <a:srgbClr val="AAAAAA"/>
        </a:accent3>
        <a:accent4>
          <a:srgbClr val="DAD8C6"/>
        </a:accent4>
        <a:accent5>
          <a:srgbClr val="CCC0AE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14">
        <a:dk1>
          <a:srgbClr val="9E7E38"/>
        </a:dk1>
        <a:lt1>
          <a:srgbClr val="FFFDE8"/>
        </a:lt1>
        <a:dk2>
          <a:srgbClr val="FFFDE8"/>
        </a:dk2>
        <a:lt2>
          <a:srgbClr val="336699"/>
        </a:lt2>
        <a:accent1>
          <a:srgbClr val="9E7E38"/>
        </a:accent1>
        <a:accent2>
          <a:srgbClr val="468A4B"/>
        </a:accent2>
        <a:accent3>
          <a:srgbClr val="FFFEF2"/>
        </a:accent3>
        <a:accent4>
          <a:srgbClr val="866B2E"/>
        </a:accent4>
        <a:accent5>
          <a:srgbClr val="CCC0AE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u 15">
        <a:dk1>
          <a:srgbClr val="336699"/>
        </a:dk1>
        <a:lt1>
          <a:srgbClr val="FFFFFF"/>
        </a:lt1>
        <a:dk2>
          <a:srgbClr val="FFFDE8"/>
        </a:dk2>
        <a:lt2>
          <a:srgbClr val="FFFDE8"/>
        </a:lt2>
        <a:accent1>
          <a:srgbClr val="9E7E38"/>
        </a:accent1>
        <a:accent2>
          <a:srgbClr val="468A4B"/>
        </a:accent2>
        <a:accent3>
          <a:srgbClr val="FFFEF2"/>
        </a:accent3>
        <a:accent4>
          <a:srgbClr val="DADADA"/>
        </a:accent4>
        <a:accent5>
          <a:srgbClr val="CCC0AE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u 16">
        <a:dk1>
          <a:srgbClr val="4D4D4D"/>
        </a:dk1>
        <a:lt1>
          <a:srgbClr val="FFFDE8"/>
        </a:lt1>
        <a:dk2>
          <a:srgbClr val="000000"/>
        </a:dk2>
        <a:lt2>
          <a:srgbClr val="FFFDE8"/>
        </a:lt2>
        <a:accent1>
          <a:srgbClr val="9E7E38"/>
        </a:accent1>
        <a:accent2>
          <a:srgbClr val="468A4B"/>
        </a:accent2>
        <a:accent3>
          <a:srgbClr val="AAAAAA"/>
        </a:accent3>
        <a:accent4>
          <a:srgbClr val="DAD8C6"/>
        </a:accent4>
        <a:accent5>
          <a:srgbClr val="CCC0AE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wfu[1]</Template>
  <TotalTime>5033</TotalTime>
  <Words>81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wfu[1]</vt:lpstr>
      <vt:lpstr>Key Dates for Fiscal 2018 Mid-Year Close First Departmental Close</vt:lpstr>
      <vt:lpstr>Key Dates for Fiscal 2018 Mid-Year Close Final Departmental Close</vt:lpstr>
      <vt:lpstr>Close comparison</vt:lpstr>
    </vt:vector>
  </TitlesOfParts>
  <Company>Wake Forest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End Closing Procedures and Updates</dc:title>
  <dc:creator>wfut612008</dc:creator>
  <cp:lastModifiedBy>Maedjaja, Michael T.</cp:lastModifiedBy>
  <cp:revision>451</cp:revision>
  <cp:lastPrinted>2017-11-14T18:28:57Z</cp:lastPrinted>
  <dcterms:created xsi:type="dcterms:W3CDTF">2010-05-06T14:19:19Z</dcterms:created>
  <dcterms:modified xsi:type="dcterms:W3CDTF">2017-11-17T18:16:23Z</dcterms:modified>
</cp:coreProperties>
</file>